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325" r:id="rId3"/>
    <p:sldId id="330" r:id="rId4"/>
    <p:sldId id="315" r:id="rId5"/>
    <p:sldId id="314" r:id="rId6"/>
    <p:sldId id="316" r:id="rId7"/>
    <p:sldId id="320" r:id="rId8"/>
    <p:sldId id="322" r:id="rId9"/>
    <p:sldId id="321" r:id="rId10"/>
    <p:sldId id="27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Günther" initials="KG" lastIdx="6" clrIdx="0">
    <p:extLst>
      <p:ext uri="{19B8F6BF-5375-455C-9EA6-DF929625EA0E}">
        <p15:presenceInfo xmlns:p15="http://schemas.microsoft.com/office/powerpoint/2012/main" userId="86566048c09708c4" providerId="Windows Live"/>
      </p:ext>
    </p:extLst>
  </p:cmAuthor>
  <p:cmAuthor id="2" name="Julia Weitzel" initials="JW" lastIdx="5" clrIdx="1">
    <p:extLst>
      <p:ext uri="{19B8F6BF-5375-455C-9EA6-DF929625EA0E}">
        <p15:presenceInfo xmlns:p15="http://schemas.microsoft.com/office/powerpoint/2012/main" userId="d3158dbb02a2e1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autoAdjust="0"/>
  </p:normalViewPr>
  <p:slideViewPr>
    <p:cSldViewPr snapToGrid="0" snapToObjects="1">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1C9DD-7BF6-489B-BC6C-CA7BB4CC1C58}" type="datetimeFigureOut">
              <a:rPr lang="en-GB" smtClean="0"/>
              <a:t>02/02/2024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43E2E-41E5-4B2A-9DA2-2A2BD20871AA}" type="slidenum">
              <a:rPr lang="en-GB" smtClean="0"/>
              <a:t>‹#›</a:t>
            </a:fld>
            <a:endParaRPr lang="en-GB"/>
          </a:p>
        </p:txBody>
      </p:sp>
    </p:spTree>
    <p:extLst>
      <p:ext uri="{BB962C8B-B14F-4D97-AF65-F5344CB8AC3E}">
        <p14:creationId xmlns:p14="http://schemas.microsoft.com/office/powerpoint/2010/main" val="192707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1</a:t>
            </a:fld>
            <a:endParaRPr lang="en-GB"/>
          </a:p>
        </p:txBody>
      </p:sp>
    </p:spTree>
    <p:extLst>
      <p:ext uri="{BB962C8B-B14F-4D97-AF65-F5344CB8AC3E}">
        <p14:creationId xmlns:p14="http://schemas.microsoft.com/office/powerpoint/2010/main" val="85753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10</a:t>
            </a:fld>
            <a:endParaRPr lang="en-GB"/>
          </a:p>
        </p:txBody>
      </p:sp>
    </p:spTree>
    <p:extLst>
      <p:ext uri="{BB962C8B-B14F-4D97-AF65-F5344CB8AC3E}">
        <p14:creationId xmlns:p14="http://schemas.microsoft.com/office/powerpoint/2010/main" val="219534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2</a:t>
            </a:fld>
            <a:endParaRPr lang="en-GB"/>
          </a:p>
        </p:txBody>
      </p:sp>
    </p:spTree>
    <p:extLst>
      <p:ext uri="{BB962C8B-B14F-4D97-AF65-F5344CB8AC3E}">
        <p14:creationId xmlns:p14="http://schemas.microsoft.com/office/powerpoint/2010/main" val="367043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643E2E-41E5-4B2A-9DA2-2A2BD20871AA}" type="slidenum">
              <a:rPr lang="en-GB" smtClean="0"/>
              <a:t>3</a:t>
            </a:fld>
            <a:endParaRPr lang="en-GB"/>
          </a:p>
        </p:txBody>
      </p:sp>
    </p:spTree>
    <p:extLst>
      <p:ext uri="{BB962C8B-B14F-4D97-AF65-F5344CB8AC3E}">
        <p14:creationId xmlns:p14="http://schemas.microsoft.com/office/powerpoint/2010/main" val="215915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643E2E-41E5-4B2A-9DA2-2A2BD20871AA}" type="slidenum">
              <a:rPr lang="en-GB" smtClean="0"/>
              <a:t>4</a:t>
            </a:fld>
            <a:endParaRPr lang="en-GB"/>
          </a:p>
        </p:txBody>
      </p:sp>
    </p:spTree>
    <p:extLst>
      <p:ext uri="{BB962C8B-B14F-4D97-AF65-F5344CB8AC3E}">
        <p14:creationId xmlns:p14="http://schemas.microsoft.com/office/powerpoint/2010/main" val="117218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643E2E-41E5-4B2A-9DA2-2A2BD20871AA}" type="slidenum">
              <a:rPr lang="en-GB" smtClean="0"/>
              <a:t>5</a:t>
            </a:fld>
            <a:endParaRPr lang="en-GB"/>
          </a:p>
        </p:txBody>
      </p:sp>
    </p:spTree>
    <p:extLst>
      <p:ext uri="{BB962C8B-B14F-4D97-AF65-F5344CB8AC3E}">
        <p14:creationId xmlns:p14="http://schemas.microsoft.com/office/powerpoint/2010/main" val="242308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6</a:t>
            </a:fld>
            <a:endParaRPr lang="en-GB"/>
          </a:p>
        </p:txBody>
      </p:sp>
    </p:spTree>
    <p:extLst>
      <p:ext uri="{BB962C8B-B14F-4D97-AF65-F5344CB8AC3E}">
        <p14:creationId xmlns:p14="http://schemas.microsoft.com/office/powerpoint/2010/main" val="69340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E10AA6-99EF-FE4F-9ED8-42FAD4DB4912}" type="slidenum">
              <a:rPr lang="de-DE" smtClean="0"/>
              <a:t>7</a:t>
            </a:fld>
            <a:endParaRPr lang="de-DE"/>
          </a:p>
        </p:txBody>
      </p:sp>
    </p:spTree>
    <p:extLst>
      <p:ext uri="{BB962C8B-B14F-4D97-AF65-F5344CB8AC3E}">
        <p14:creationId xmlns:p14="http://schemas.microsoft.com/office/powerpoint/2010/main" val="30318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8</a:t>
            </a:fld>
            <a:endParaRPr lang="en-GB"/>
          </a:p>
        </p:txBody>
      </p:sp>
    </p:spTree>
    <p:extLst>
      <p:ext uri="{BB962C8B-B14F-4D97-AF65-F5344CB8AC3E}">
        <p14:creationId xmlns:p14="http://schemas.microsoft.com/office/powerpoint/2010/main" val="298785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Katharina: Nur erwähnen, Bsp. auf Englisch</a:t>
            </a:r>
            <a:endParaRPr lang="en-GB" dirty="0"/>
          </a:p>
        </p:txBody>
      </p:sp>
      <p:sp>
        <p:nvSpPr>
          <p:cNvPr id="4" name="Slide Number Placeholder 3"/>
          <p:cNvSpPr>
            <a:spLocks noGrp="1"/>
          </p:cNvSpPr>
          <p:nvPr>
            <p:ph type="sldNum" sz="quarter" idx="5"/>
          </p:nvPr>
        </p:nvSpPr>
        <p:spPr/>
        <p:txBody>
          <a:bodyPr/>
          <a:lstStyle/>
          <a:p>
            <a:fld id="{6685E029-2344-4836-9E8B-6A962A5794A9}" type="slidenum">
              <a:rPr lang="en-GB" smtClean="0"/>
              <a:t>9</a:t>
            </a:fld>
            <a:endParaRPr lang="en-GB"/>
          </a:p>
        </p:txBody>
      </p:sp>
    </p:spTree>
    <p:extLst>
      <p:ext uri="{BB962C8B-B14F-4D97-AF65-F5344CB8AC3E}">
        <p14:creationId xmlns:p14="http://schemas.microsoft.com/office/powerpoint/2010/main" val="380406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BCD5A-4DEA-ACB4-1C37-9FEB9D5CD60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241EC91-AC86-E223-B182-825D7C3F7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2E8FD2-151E-D5BE-CAB2-9A3687441F3B}"/>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8D1466B4-3CF6-DC16-CD8A-E764442728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017992-E243-3BD4-7EBB-5E2FE9C057C6}"/>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04069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E0946-7E20-6BA0-4B32-D6803BE454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F7E518B-E365-46FC-7B5E-4E0A41B96C5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851EBE-7F46-DE17-7603-8205239F79F4}"/>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31A85CE2-E168-13D0-FF1C-8C4077E09D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A2DE38-DC5B-3E4F-B382-B85D9C89ABFB}"/>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21667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5D73FC-34D9-0AD5-60C8-81C09E2B239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011EF2-8757-A39A-1E3F-13983F68E3C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B33B27-7E0F-568C-3C84-A597EED45DF4}"/>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8EBC18BC-D9A1-3978-4F18-48D05B8B0F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0F56EF-F6A8-AD1B-D146-46D298536538}"/>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42308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BE442-547C-9135-2A7C-E6449D7D106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0051F7-A519-E0B8-44A8-1802B19BD3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FCD53A-EFA6-8505-CF0A-D4BBB7663878}"/>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136DA385-6B2F-70F3-A644-B749A67047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4C6165-0E37-F8CD-754C-AF2942AD5132}"/>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8959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6B4B5-5508-FC09-8CEE-AA515D88AC3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46F890C-991B-8C9A-DD24-44FE992B81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4067BA-A427-0414-2E51-E08F95D2693E}"/>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1B4A8D4F-247C-9F78-0639-5055B15C1B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490C46-BF5A-34DF-F392-0C244634704C}"/>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2758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9BA97-FE89-4FCA-3B4C-26744EF2C92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D425DF-33AC-8A25-673A-65C768F6F7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1B08C7B-2376-BECF-6123-6A407F01B8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80B8E48-F72E-592C-8BF7-B98B3BD46148}"/>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6" name="Fußzeilenplatzhalter 5">
            <a:extLst>
              <a:ext uri="{FF2B5EF4-FFF2-40B4-BE49-F238E27FC236}">
                <a16:creationId xmlns:a16="http://schemas.microsoft.com/office/drawing/2014/main" id="{03FA8EE8-B83A-A156-33A5-AA0A2B2076E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022311-96A2-E692-6F46-928874F5181D}"/>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5920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315BB-5B6C-3642-847E-57EE50F7E0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0EF8CA3-A4D7-6499-49F3-4EDCE652A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D0DE32D-1CA1-05E4-1BD8-CD028FF779D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AC37F28-3B48-A286-B9C7-046848E90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256119-6B93-243A-1F02-C6BC32BDB77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C05305-7067-BC81-2D5B-3F974B112FDE}"/>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8" name="Fußzeilenplatzhalter 7">
            <a:extLst>
              <a:ext uri="{FF2B5EF4-FFF2-40B4-BE49-F238E27FC236}">
                <a16:creationId xmlns:a16="http://schemas.microsoft.com/office/drawing/2014/main" id="{6F719AC7-ADE6-3C01-154C-FCE9D3F96FB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513A2D3-13BA-3C68-B48A-8BBE70C84144}"/>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51342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54578-03F9-46CA-D178-8D0A7617A3F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15BA84E-C463-CE0E-A212-6E2154423C42}"/>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4" name="Fußzeilenplatzhalter 3">
            <a:extLst>
              <a:ext uri="{FF2B5EF4-FFF2-40B4-BE49-F238E27FC236}">
                <a16:creationId xmlns:a16="http://schemas.microsoft.com/office/drawing/2014/main" id="{184FF208-0C33-9668-96B2-AB55AE1647B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BAD02C8-FF7C-DEFF-2715-1117A32DEF0B}"/>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038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33BCD3-CF22-BCC3-B934-A48C4E1ED7FB}"/>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3" name="Fußzeilenplatzhalter 2">
            <a:extLst>
              <a:ext uri="{FF2B5EF4-FFF2-40B4-BE49-F238E27FC236}">
                <a16:creationId xmlns:a16="http://schemas.microsoft.com/office/drawing/2014/main" id="{2428BBDB-497F-15FF-85E1-34A420451D1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316293A-B271-F872-64F5-B0A258F704F7}"/>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399844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16C5E-1C3E-1E0A-1437-80649A48D2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B2C459E-743C-1813-1218-AA7AEE126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18D0C70-AB80-7B4A-7D80-9B454977D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69736E-CEF7-BCC0-7568-4C3E98D1382A}"/>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6" name="Fußzeilenplatzhalter 5">
            <a:extLst>
              <a:ext uri="{FF2B5EF4-FFF2-40B4-BE49-F238E27FC236}">
                <a16:creationId xmlns:a16="http://schemas.microsoft.com/office/drawing/2014/main" id="{477929B6-3FE3-7465-9E17-B2074E29FE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C84963-2665-DC63-0598-3759C0C0131A}"/>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223695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28C8-96D7-69E3-39DA-13E2C95DBBE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C45EC83-5A71-45A0-ED8C-307FD8D32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D52A921-9389-1BB0-6D14-CFB9827EC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6514BD-4B53-C723-2835-722566B23BAD}"/>
              </a:ext>
            </a:extLst>
          </p:cNvPr>
          <p:cNvSpPr>
            <a:spLocks noGrp="1"/>
          </p:cNvSpPr>
          <p:nvPr>
            <p:ph type="dt" sz="half" idx="10"/>
          </p:nvPr>
        </p:nvSpPr>
        <p:spPr/>
        <p:txBody>
          <a:bodyPr/>
          <a:lstStyle/>
          <a:p>
            <a:fld id="{AC9DF209-BE08-A74A-A9A9-DDC45EBAD247}" type="datetimeFigureOut">
              <a:rPr lang="de-DE" smtClean="0"/>
              <a:t>02.02.2024</a:t>
            </a:fld>
            <a:endParaRPr lang="de-DE"/>
          </a:p>
        </p:txBody>
      </p:sp>
      <p:sp>
        <p:nvSpPr>
          <p:cNvPr id="6" name="Fußzeilenplatzhalter 5">
            <a:extLst>
              <a:ext uri="{FF2B5EF4-FFF2-40B4-BE49-F238E27FC236}">
                <a16:creationId xmlns:a16="http://schemas.microsoft.com/office/drawing/2014/main" id="{2424A5E9-432B-3563-DB02-EC447F757BA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920AD09-FEF5-B8E6-54AE-8E70419AD4F6}"/>
              </a:ext>
            </a:extLst>
          </p:cNvPr>
          <p:cNvSpPr>
            <a:spLocks noGrp="1"/>
          </p:cNvSpPr>
          <p:nvPr>
            <p:ph type="sldNum" sz="quarter" idx="12"/>
          </p:nvPr>
        </p:nvSpPr>
        <p:spPr/>
        <p:txBody>
          <a:bodyPr/>
          <a:lstStyle/>
          <a:p>
            <a:fld id="{446B954D-BA3B-9A47-B7B5-C27247515E1D}" type="slidenum">
              <a:rPr lang="de-DE" smtClean="0"/>
              <a:t>‹#›</a:t>
            </a:fld>
            <a:endParaRPr lang="de-DE"/>
          </a:p>
        </p:txBody>
      </p:sp>
    </p:spTree>
    <p:extLst>
      <p:ext uri="{BB962C8B-B14F-4D97-AF65-F5344CB8AC3E}">
        <p14:creationId xmlns:p14="http://schemas.microsoft.com/office/powerpoint/2010/main" val="154030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56FAC-6F1E-EDF1-EC29-DF6877AC4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7936BC-B8D8-D5E5-FADC-E68B3E714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59BFD8-E67A-AC96-5A51-7A2ADA55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DF209-BE08-A74A-A9A9-DDC45EBAD247}" type="datetimeFigureOut">
              <a:rPr lang="de-DE" smtClean="0"/>
              <a:t>02.02.2024</a:t>
            </a:fld>
            <a:endParaRPr lang="de-DE"/>
          </a:p>
        </p:txBody>
      </p:sp>
      <p:sp>
        <p:nvSpPr>
          <p:cNvPr id="5" name="Fußzeilenplatzhalter 4">
            <a:extLst>
              <a:ext uri="{FF2B5EF4-FFF2-40B4-BE49-F238E27FC236}">
                <a16:creationId xmlns:a16="http://schemas.microsoft.com/office/drawing/2014/main" id="{6CD63C11-4E4D-8AA5-1C93-4DB3C68E9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9CB0B0F-027E-0B33-872D-45F4BA873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B954D-BA3B-9A47-B7B5-C27247515E1D}" type="slidenum">
              <a:rPr lang="de-DE" smtClean="0"/>
              <a:t>‹#›</a:t>
            </a:fld>
            <a:endParaRPr lang="de-DE"/>
          </a:p>
        </p:txBody>
      </p:sp>
    </p:spTree>
    <p:extLst>
      <p:ext uri="{BB962C8B-B14F-4D97-AF65-F5344CB8AC3E}">
        <p14:creationId xmlns:p14="http://schemas.microsoft.com/office/powerpoint/2010/main" val="225807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hhl-bibliothek.de/de/handbuch/gliederung/#/Beitragsdetailansicht/273/3784/Wie-kann-ein-Commitment-fuer-gelingendes-Lernen-in-digitalen%252C-analogen-und-hybriden-Lehr--und-Lernkontexten-geschaffen-werden%253F---Lern--und-Arbeitsvereinbarung%252C-digitaler-Knigge%252C-Code-of-Conduct-%2526-C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g"/><Relationship Id="rId7"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eativecommons.org/licenses/by/4.0/" TargetMode="External"/><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image" Target="../media/image6.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3.png"/><Relationship Id="rId5" Type="http://schemas.openxmlformats.org/officeDocument/2006/relationships/image" Target="../media/image3.jpg"/><Relationship Id="rId10" Type="http://schemas.openxmlformats.org/officeDocument/2006/relationships/image" Target="../media/image10.png"/><Relationship Id="rId4" Type="http://schemas.openxmlformats.org/officeDocument/2006/relationships/image" Target="../media/image11.jp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creativecommons.org/licenses/by/4.0/" TargetMode="External"/><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4.pn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image" Target="../media/image6.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3.jpg"/><Relationship Id="rId10" Type="http://schemas.openxmlformats.org/officeDocument/2006/relationships/image" Target="../media/image14.png"/><Relationship Id="rId4" Type="http://schemas.openxmlformats.org/officeDocument/2006/relationships/image" Target="../media/image1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0DA7BC-4D68-71DC-D6B5-D42D1E0FC51A}"/>
              </a:ext>
            </a:extLst>
          </p:cNvPr>
          <p:cNvSpPr>
            <a:spLocks noGrp="1"/>
          </p:cNvSpPr>
          <p:nvPr>
            <p:ph idx="1"/>
          </p:nvPr>
        </p:nvSpPr>
        <p:spPr>
          <a:xfrm>
            <a:off x="635620" y="1527717"/>
            <a:ext cx="11028556" cy="4927542"/>
          </a:xfrm>
          <a:custGeom>
            <a:avLst/>
            <a:gdLst>
              <a:gd name="connsiteX0" fmla="*/ 0 w 11028556"/>
              <a:gd name="connsiteY0" fmla="*/ 0 h 4927542"/>
              <a:gd name="connsiteX1" fmla="*/ 11028556 w 11028556"/>
              <a:gd name="connsiteY1" fmla="*/ 0 h 4927542"/>
              <a:gd name="connsiteX2" fmla="*/ 11028556 w 11028556"/>
              <a:gd name="connsiteY2" fmla="*/ 4927542 h 4927542"/>
              <a:gd name="connsiteX3" fmla="*/ 0 w 11028556"/>
              <a:gd name="connsiteY3" fmla="*/ 4927542 h 4927542"/>
              <a:gd name="connsiteX4" fmla="*/ 0 w 11028556"/>
              <a:gd name="connsiteY4" fmla="*/ 0 h 492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8556" h="4927542" fill="none" extrusionOk="0">
                <a:moveTo>
                  <a:pt x="0" y="0"/>
                </a:moveTo>
                <a:cubicBezTo>
                  <a:pt x="3382406" y="8514"/>
                  <a:pt x="6019898" y="105149"/>
                  <a:pt x="11028556" y="0"/>
                </a:cubicBezTo>
                <a:cubicBezTo>
                  <a:pt x="11082491" y="1750435"/>
                  <a:pt x="10912603" y="2891709"/>
                  <a:pt x="11028556" y="4927542"/>
                </a:cubicBezTo>
                <a:cubicBezTo>
                  <a:pt x="6581102" y="4886117"/>
                  <a:pt x="4825438" y="4960085"/>
                  <a:pt x="0" y="4927542"/>
                </a:cubicBezTo>
                <a:cubicBezTo>
                  <a:pt x="-16833" y="4395169"/>
                  <a:pt x="-164292" y="2244448"/>
                  <a:pt x="0" y="0"/>
                </a:cubicBezTo>
                <a:close/>
              </a:path>
              <a:path w="11028556" h="4927542" stroke="0" extrusionOk="0">
                <a:moveTo>
                  <a:pt x="0" y="0"/>
                </a:moveTo>
                <a:cubicBezTo>
                  <a:pt x="3044490" y="-27762"/>
                  <a:pt x="8760628" y="-105682"/>
                  <a:pt x="11028556" y="0"/>
                </a:cubicBezTo>
                <a:cubicBezTo>
                  <a:pt x="11102153" y="776218"/>
                  <a:pt x="10876676" y="2608599"/>
                  <a:pt x="11028556" y="4927542"/>
                </a:cubicBezTo>
                <a:cubicBezTo>
                  <a:pt x="6675008" y="4865445"/>
                  <a:pt x="4066797" y="5076025"/>
                  <a:pt x="0" y="4927542"/>
                </a:cubicBezTo>
                <a:cubicBezTo>
                  <a:pt x="-98796" y="2558820"/>
                  <a:pt x="-166601" y="836899"/>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sk:type>
                    <ask:lineSketchCurved/>
                  </ask:type>
                </ask:lineSketchStyleProps>
              </a:ext>
            </a:extLst>
          </a:ln>
        </p:spPr>
        <p:txBody>
          <a:bodyPr>
            <a:normAutofit/>
          </a:bodyPr>
          <a:lstStyle/>
          <a:p>
            <a:pPr marL="0" indent="0" algn="ctr">
              <a:buNone/>
            </a:pPr>
            <a:endParaRPr lang="de-DE" dirty="0">
              <a:latin typeface="NeulandFont" pitchFamily="2" charset="0"/>
            </a:endParaRPr>
          </a:p>
          <a:p>
            <a:pPr marL="0" indent="0" algn="ctr">
              <a:buNone/>
            </a:pPr>
            <a:endParaRPr lang="de-DE" sz="2000" dirty="0">
              <a:latin typeface="NeulandFont" pitchFamily="2" charset="0"/>
            </a:endParaRPr>
          </a:p>
          <a:p>
            <a:pPr marL="0" indent="0" algn="ctr">
              <a:buNone/>
            </a:pPr>
            <a:endParaRPr lang="de-DE" sz="2000" dirty="0">
              <a:latin typeface="Arial" panose="020B0604020202020204" pitchFamily="34" charset="0"/>
              <a:cs typeface="Arial" panose="020B0604020202020204" pitchFamily="34" charset="0"/>
            </a:endParaRPr>
          </a:p>
          <a:p>
            <a:pPr marL="0" indent="0" algn="ctr">
              <a:buNone/>
            </a:pPr>
            <a:r>
              <a:rPr lang="de-DE" sz="2000" dirty="0">
                <a:latin typeface="Arial" panose="020B0604020202020204" pitchFamily="34" charset="0"/>
                <a:cs typeface="Arial" panose="020B0604020202020204" pitchFamily="34" charset="0"/>
              </a:rPr>
              <a:t>Template zum Artikel:</a:t>
            </a:r>
          </a:p>
          <a:p>
            <a:pPr marL="0" indent="0" algn="ctr">
              <a:buNone/>
            </a:pPr>
            <a:r>
              <a:rPr lang="de-DE" sz="2000" dirty="0">
                <a:latin typeface="Arial" panose="020B0604020202020204" pitchFamily="34" charset="0"/>
                <a:ea typeface="Times New Roman" panose="02020603050405020304" pitchFamily="18" charset="0"/>
                <a:cs typeface="Arial" panose="020B0604020202020204" pitchFamily="34" charset="0"/>
              </a:rPr>
              <a:t>Weitzel, Julia; Schumacher, Eva-Maria; </a:t>
            </a:r>
            <a:r>
              <a:rPr lang="de-DE" sz="2000" b="0" i="0" u="none" strike="noStrike" dirty="0" err="1">
                <a:solidFill>
                  <a:srgbClr val="000000"/>
                </a:solidFill>
                <a:effectLst/>
                <a:latin typeface="Arial" panose="020B0604020202020204" pitchFamily="34" charset="0"/>
                <a:cs typeface="Arial" panose="020B0604020202020204" pitchFamily="34" charset="0"/>
              </a:rPr>
              <a:t>Bonyhádi</a:t>
            </a:r>
            <a:r>
              <a:rPr lang="de-DE" sz="2000" dirty="0">
                <a:effectLst/>
                <a:latin typeface="Arial" panose="020B0604020202020204" pitchFamily="34" charset="0"/>
                <a:ea typeface="Times New Roman" panose="02020603050405020304" pitchFamily="18" charset="0"/>
                <a:cs typeface="Arial" panose="020B0604020202020204" pitchFamily="34" charset="0"/>
              </a:rPr>
              <a:t>, Katharina. </a:t>
            </a:r>
          </a:p>
          <a:p>
            <a:pPr marL="0" indent="0" algn="ctr">
              <a:buNone/>
            </a:pPr>
            <a:r>
              <a:rPr lang="de-DE" sz="2000" b="1" dirty="0">
                <a:effectLst/>
                <a:latin typeface="Arial" panose="020B0604020202020204" pitchFamily="34" charset="0"/>
                <a:ea typeface="Times New Roman" panose="02020603050405020304" pitchFamily="18" charset="0"/>
                <a:cs typeface="Arial" panose="020B0604020202020204" pitchFamily="34" charset="0"/>
              </a:rPr>
              <a:t>Wie kann ein </a:t>
            </a:r>
            <a:r>
              <a:rPr lang="de-DE" sz="2000" b="1" dirty="0" err="1">
                <a:effectLst/>
                <a:latin typeface="Arial" panose="020B0604020202020204" pitchFamily="34" charset="0"/>
                <a:ea typeface="Times New Roman" panose="02020603050405020304" pitchFamily="18" charset="0"/>
                <a:cs typeface="Arial" panose="020B0604020202020204" pitchFamily="34" charset="0"/>
              </a:rPr>
              <a:t>Commitment</a:t>
            </a:r>
            <a:r>
              <a:rPr lang="de-DE" sz="2000" b="1" dirty="0">
                <a:effectLst/>
                <a:latin typeface="Arial" panose="020B0604020202020204" pitchFamily="34" charset="0"/>
                <a:ea typeface="Times New Roman" panose="02020603050405020304" pitchFamily="18" charset="0"/>
                <a:cs typeface="Arial" panose="020B0604020202020204" pitchFamily="34" charset="0"/>
              </a:rPr>
              <a:t> für gelingendes Lernen in digitalen, analogen </a:t>
            </a:r>
          </a:p>
          <a:p>
            <a:pPr marL="0" indent="0" algn="ctr">
              <a:buNone/>
            </a:pPr>
            <a:r>
              <a:rPr lang="de-DE" sz="2000" b="1" dirty="0">
                <a:effectLst/>
                <a:latin typeface="Arial" panose="020B0604020202020204" pitchFamily="34" charset="0"/>
                <a:ea typeface="Times New Roman" panose="02020603050405020304" pitchFamily="18" charset="0"/>
                <a:cs typeface="Arial" panose="020B0604020202020204" pitchFamily="34" charset="0"/>
              </a:rPr>
              <a:t>und hybriden Lehr- und Lernkontexten geschaffen werden</a:t>
            </a:r>
            <a:r>
              <a:rPr lang="de-DE" sz="2000" b="1" dirty="0">
                <a:latin typeface="Arial" panose="020B0604020202020204" pitchFamily="34" charset="0"/>
                <a:cs typeface="Arial" panose="020B0604020202020204" pitchFamily="34" charset="0"/>
              </a:rPr>
              <a:t>? </a:t>
            </a:r>
          </a:p>
          <a:p>
            <a:pPr marL="0" indent="0" algn="ctr">
              <a:buNone/>
            </a:pPr>
            <a:r>
              <a:rPr lang="de-DE" sz="2000" b="1" dirty="0">
                <a:latin typeface="Arial" panose="020B0604020202020204" pitchFamily="34" charset="0"/>
                <a:cs typeface="Arial" panose="020B0604020202020204" pitchFamily="34" charset="0"/>
              </a:rPr>
              <a:t>Lern- und Arbeitsvereinbarung, digitaler Knigge, Code </a:t>
            </a:r>
            <a:r>
              <a:rPr lang="de-DE" sz="2000" b="1" dirty="0" err="1">
                <a:latin typeface="Arial" panose="020B0604020202020204" pitchFamily="34" charset="0"/>
                <a:cs typeface="Arial" panose="020B0604020202020204" pitchFamily="34" charset="0"/>
              </a:rPr>
              <a:t>of</a:t>
            </a:r>
            <a:r>
              <a:rPr lang="de-DE" sz="2000" b="1" dirty="0">
                <a:latin typeface="Arial" panose="020B0604020202020204" pitchFamily="34" charset="0"/>
                <a:cs typeface="Arial" panose="020B0604020202020204" pitchFamily="34" charset="0"/>
              </a:rPr>
              <a:t> Conduct &amp; Co.  </a:t>
            </a:r>
          </a:p>
          <a:p>
            <a:pPr marL="0" indent="0" algn="ctr">
              <a:buNone/>
            </a:pPr>
            <a:r>
              <a:rPr lang="de-DE" sz="2000" dirty="0">
                <a:latin typeface="Arial" panose="020B0604020202020204" pitchFamily="34" charset="0"/>
                <a:ea typeface="Times New Roman" panose="02020603050405020304" pitchFamily="18" charset="0"/>
                <a:cs typeface="Arial" panose="020B0604020202020204" pitchFamily="34" charset="0"/>
              </a:rPr>
              <a:t>In: </a:t>
            </a:r>
            <a:r>
              <a:rPr lang="de-DE" sz="2000" dirty="0">
                <a:latin typeface="Arial" panose="020B0604020202020204" pitchFamily="34" charset="0"/>
                <a:ea typeface="Times New Roman" panose="02020603050405020304" pitchFamily="18" charset="0"/>
                <a:cs typeface="Arial" panose="020B0604020202020204" pitchFamily="34" charset="0"/>
                <a:hlinkClick r:id="rId3"/>
              </a:rPr>
              <a:t>Neues Handbuch Hochschullehre (2023)</a:t>
            </a:r>
            <a:endParaRPr lang="de-DE" sz="2000" dirty="0">
              <a:latin typeface="Arial" panose="020B0604020202020204" pitchFamily="34" charset="0"/>
              <a:cs typeface="Arial" panose="020B0604020202020204" pitchFamily="34" charset="0"/>
            </a:endParaRPr>
          </a:p>
          <a:p>
            <a:pPr marL="0" indent="0" algn="ctr">
              <a:buNone/>
            </a:pPr>
            <a:endParaRPr lang="de-DE" dirty="0">
              <a:latin typeface="NeulandFont"/>
            </a:endParaRPr>
          </a:p>
        </p:txBody>
      </p:sp>
      <p:sp>
        <p:nvSpPr>
          <p:cNvPr id="7" name="Band nach oben 6">
            <a:extLst>
              <a:ext uri="{FF2B5EF4-FFF2-40B4-BE49-F238E27FC236}">
                <a16:creationId xmlns:a16="http://schemas.microsoft.com/office/drawing/2014/main" id="{4F865F8E-A0DE-5C04-0AD1-58E05671AB21}"/>
              </a:ext>
            </a:extLst>
          </p:cNvPr>
          <p:cNvSpPr/>
          <p:nvPr/>
        </p:nvSpPr>
        <p:spPr>
          <a:xfrm>
            <a:off x="1957765" y="694562"/>
            <a:ext cx="8276469" cy="1360449"/>
          </a:xfrm>
          <a:custGeom>
            <a:avLst/>
            <a:gdLst>
              <a:gd name="connsiteX0" fmla="*/ 0 w 8276469"/>
              <a:gd name="connsiteY0" fmla="*/ 1360449 h 1360449"/>
              <a:gd name="connsiteX1" fmla="*/ 2845036 w 8276469"/>
              <a:gd name="connsiteY1" fmla="*/ 1360449 h 1360449"/>
              <a:gd name="connsiteX2" fmla="*/ 3103676 w 8276469"/>
              <a:gd name="connsiteY2" fmla="*/ 1303762 h 1360449"/>
              <a:gd name="connsiteX3" fmla="*/ 2845036 w 8276469"/>
              <a:gd name="connsiteY3" fmla="*/ 1247075 h 1360449"/>
              <a:gd name="connsiteX4" fmla="*/ 2327757 w 8276469"/>
              <a:gd name="connsiteY4" fmla="*/ 1247076 h 1360449"/>
              <a:gd name="connsiteX5" fmla="*/ 2069117 w 8276469"/>
              <a:gd name="connsiteY5" fmla="*/ 1190389 h 1360449"/>
              <a:gd name="connsiteX6" fmla="*/ 2327757 w 8276469"/>
              <a:gd name="connsiteY6" fmla="*/ 1133702 h 1360449"/>
              <a:gd name="connsiteX7" fmla="*/ 5948712 w 8276469"/>
              <a:gd name="connsiteY7" fmla="*/ 1133703 h 1360449"/>
              <a:gd name="connsiteX8" fmla="*/ 6207352 w 8276469"/>
              <a:gd name="connsiteY8" fmla="*/ 1190390 h 1360449"/>
              <a:gd name="connsiteX9" fmla="*/ 5948712 w 8276469"/>
              <a:gd name="connsiteY9" fmla="*/ 1247077 h 1360449"/>
              <a:gd name="connsiteX10" fmla="*/ 5431433 w 8276469"/>
              <a:gd name="connsiteY10" fmla="*/ 1247076 h 1360449"/>
              <a:gd name="connsiteX11" fmla="*/ 5172793 w 8276469"/>
              <a:gd name="connsiteY11" fmla="*/ 1303763 h 1360449"/>
              <a:gd name="connsiteX12" fmla="*/ 5431433 w 8276469"/>
              <a:gd name="connsiteY12" fmla="*/ 1360450 h 1360449"/>
              <a:gd name="connsiteX13" fmla="*/ 8276469 w 8276469"/>
              <a:gd name="connsiteY13" fmla="*/ 1360449 h 1360449"/>
              <a:gd name="connsiteX14" fmla="*/ 7241910 w 8276469"/>
              <a:gd name="connsiteY14" fmla="*/ 793598 h 1360449"/>
              <a:gd name="connsiteX15" fmla="*/ 8276469 w 8276469"/>
              <a:gd name="connsiteY15" fmla="*/ 226746 h 1360449"/>
              <a:gd name="connsiteX16" fmla="*/ 6207352 w 8276469"/>
              <a:gd name="connsiteY16" fmla="*/ 226746 h 1360449"/>
              <a:gd name="connsiteX17" fmla="*/ 6207352 w 8276469"/>
              <a:gd name="connsiteY17" fmla="*/ 56687 h 1360449"/>
              <a:gd name="connsiteX18" fmla="*/ 5948712 w 8276469"/>
              <a:gd name="connsiteY18" fmla="*/ 0 h 1360449"/>
              <a:gd name="connsiteX19" fmla="*/ 2327757 w 8276469"/>
              <a:gd name="connsiteY19" fmla="*/ 0 h 1360449"/>
              <a:gd name="connsiteX20" fmla="*/ 2069117 w 8276469"/>
              <a:gd name="connsiteY20" fmla="*/ 56687 h 1360449"/>
              <a:gd name="connsiteX21" fmla="*/ 2069117 w 8276469"/>
              <a:gd name="connsiteY21" fmla="*/ 226746 h 1360449"/>
              <a:gd name="connsiteX22" fmla="*/ 0 w 8276469"/>
              <a:gd name="connsiteY22" fmla="*/ 226746 h 1360449"/>
              <a:gd name="connsiteX23" fmla="*/ 1034559 w 8276469"/>
              <a:gd name="connsiteY23" fmla="*/ 793598 h 1360449"/>
              <a:gd name="connsiteX24" fmla="*/ 0 w 8276469"/>
              <a:gd name="connsiteY24" fmla="*/ 1360449 h 1360449"/>
              <a:gd name="connsiteX0" fmla="*/ 3103676 w 8276469"/>
              <a:gd name="connsiteY0" fmla="*/ 1303762 h 1360449"/>
              <a:gd name="connsiteX1" fmla="*/ 2845036 w 8276469"/>
              <a:gd name="connsiteY1" fmla="*/ 1247075 h 1360449"/>
              <a:gd name="connsiteX2" fmla="*/ 2327757 w 8276469"/>
              <a:gd name="connsiteY2" fmla="*/ 1247076 h 1360449"/>
              <a:gd name="connsiteX3" fmla="*/ 2069117 w 8276469"/>
              <a:gd name="connsiteY3" fmla="*/ 1190389 h 1360449"/>
              <a:gd name="connsiteX4" fmla="*/ 2327757 w 8276469"/>
              <a:gd name="connsiteY4" fmla="*/ 1133702 h 1360449"/>
              <a:gd name="connsiteX5" fmla="*/ 3103676 w 8276469"/>
              <a:gd name="connsiteY5" fmla="*/ 1133703 h 1360449"/>
              <a:gd name="connsiteX6" fmla="*/ 3103676 w 8276469"/>
              <a:gd name="connsiteY6" fmla="*/ 1303762 h 1360449"/>
              <a:gd name="connsiteX7" fmla="*/ 5172793 w 8276469"/>
              <a:gd name="connsiteY7" fmla="*/ 1303762 h 1360449"/>
              <a:gd name="connsiteX8" fmla="*/ 5431433 w 8276469"/>
              <a:gd name="connsiteY8" fmla="*/ 1247075 h 1360449"/>
              <a:gd name="connsiteX9" fmla="*/ 5948712 w 8276469"/>
              <a:gd name="connsiteY9" fmla="*/ 1247076 h 1360449"/>
              <a:gd name="connsiteX10" fmla="*/ 6207352 w 8276469"/>
              <a:gd name="connsiteY10" fmla="*/ 1190389 h 1360449"/>
              <a:gd name="connsiteX11" fmla="*/ 5948712 w 8276469"/>
              <a:gd name="connsiteY11" fmla="*/ 1133702 h 1360449"/>
              <a:gd name="connsiteX12" fmla="*/ 5172793 w 8276469"/>
              <a:gd name="connsiteY12" fmla="*/ 1133703 h 1360449"/>
              <a:gd name="connsiteX13" fmla="*/ 5172793 w 8276469"/>
              <a:gd name="connsiteY13" fmla="*/ 1303762 h 1360449"/>
              <a:gd name="connsiteX0" fmla="*/ 0 w 8276469"/>
              <a:gd name="connsiteY0" fmla="*/ 1360449 h 1360449"/>
              <a:gd name="connsiteX1" fmla="*/ 1034559 w 8276469"/>
              <a:gd name="connsiteY1" fmla="*/ 793598 h 1360449"/>
              <a:gd name="connsiteX2" fmla="*/ 0 w 8276469"/>
              <a:gd name="connsiteY2" fmla="*/ 226746 h 1360449"/>
              <a:gd name="connsiteX3" fmla="*/ 2069117 w 8276469"/>
              <a:gd name="connsiteY3" fmla="*/ 226746 h 1360449"/>
              <a:gd name="connsiteX4" fmla="*/ 2069117 w 8276469"/>
              <a:gd name="connsiteY4" fmla="*/ 56687 h 1360449"/>
              <a:gd name="connsiteX5" fmla="*/ 2327757 w 8276469"/>
              <a:gd name="connsiteY5" fmla="*/ 0 h 1360449"/>
              <a:gd name="connsiteX6" fmla="*/ 5948712 w 8276469"/>
              <a:gd name="connsiteY6" fmla="*/ 0 h 1360449"/>
              <a:gd name="connsiteX7" fmla="*/ 6207352 w 8276469"/>
              <a:gd name="connsiteY7" fmla="*/ 56687 h 1360449"/>
              <a:gd name="connsiteX8" fmla="*/ 6207352 w 8276469"/>
              <a:gd name="connsiteY8" fmla="*/ 226746 h 1360449"/>
              <a:gd name="connsiteX9" fmla="*/ 6207352 w 8276469"/>
              <a:gd name="connsiteY9" fmla="*/ 226746 h 1360449"/>
              <a:gd name="connsiteX10" fmla="*/ 8276469 w 8276469"/>
              <a:gd name="connsiteY10" fmla="*/ 226746 h 1360449"/>
              <a:gd name="connsiteX11" fmla="*/ 7241910 w 8276469"/>
              <a:gd name="connsiteY11" fmla="*/ 793598 h 1360449"/>
              <a:gd name="connsiteX12" fmla="*/ 8276469 w 8276469"/>
              <a:gd name="connsiteY12" fmla="*/ 1360449 h 1360449"/>
              <a:gd name="connsiteX13" fmla="*/ 5431433 w 8276469"/>
              <a:gd name="connsiteY13" fmla="*/ 1360449 h 1360449"/>
              <a:gd name="connsiteX14" fmla="*/ 5172793 w 8276469"/>
              <a:gd name="connsiteY14" fmla="*/ 1303762 h 1360449"/>
              <a:gd name="connsiteX15" fmla="*/ 5431433 w 8276469"/>
              <a:gd name="connsiteY15" fmla="*/ 1247075 h 1360449"/>
              <a:gd name="connsiteX16" fmla="*/ 5948712 w 8276469"/>
              <a:gd name="connsiteY16" fmla="*/ 1247076 h 1360449"/>
              <a:gd name="connsiteX17" fmla="*/ 6207352 w 8276469"/>
              <a:gd name="connsiteY17" fmla="*/ 1190389 h 1360449"/>
              <a:gd name="connsiteX18" fmla="*/ 5948712 w 8276469"/>
              <a:gd name="connsiteY18" fmla="*/ 1133702 h 1360449"/>
              <a:gd name="connsiteX19" fmla="*/ 2327757 w 8276469"/>
              <a:gd name="connsiteY19" fmla="*/ 1133703 h 1360449"/>
              <a:gd name="connsiteX20" fmla="*/ 2069117 w 8276469"/>
              <a:gd name="connsiteY20" fmla="*/ 1190390 h 1360449"/>
              <a:gd name="connsiteX21" fmla="*/ 2327757 w 8276469"/>
              <a:gd name="connsiteY21" fmla="*/ 1247077 h 1360449"/>
              <a:gd name="connsiteX22" fmla="*/ 2845036 w 8276469"/>
              <a:gd name="connsiteY22" fmla="*/ 1247076 h 1360449"/>
              <a:gd name="connsiteX23" fmla="*/ 3103676 w 8276469"/>
              <a:gd name="connsiteY23" fmla="*/ 1303763 h 1360449"/>
              <a:gd name="connsiteX24" fmla="*/ 2845036 w 8276469"/>
              <a:gd name="connsiteY24" fmla="*/ 1360450 h 1360449"/>
              <a:gd name="connsiteX25" fmla="*/ 0 w 8276469"/>
              <a:gd name="connsiteY25" fmla="*/ 1360449 h 1360449"/>
              <a:gd name="connsiteX26" fmla="*/ 3103676 w 8276469"/>
              <a:gd name="connsiteY26" fmla="*/ 1133703 h 1360449"/>
              <a:gd name="connsiteX27" fmla="*/ 3103676 w 8276469"/>
              <a:gd name="connsiteY27" fmla="*/ 1303762 h 1360449"/>
              <a:gd name="connsiteX28" fmla="*/ 5172793 w 8276469"/>
              <a:gd name="connsiteY28" fmla="*/ 1303762 h 1360449"/>
              <a:gd name="connsiteX29" fmla="*/ 5172793 w 8276469"/>
              <a:gd name="connsiteY29" fmla="*/ 1133703 h 1360449"/>
              <a:gd name="connsiteX30" fmla="*/ 2069117 w 8276469"/>
              <a:gd name="connsiteY30" fmla="*/ 1190389 h 1360449"/>
              <a:gd name="connsiteX31" fmla="*/ 2069117 w 8276469"/>
              <a:gd name="connsiteY31" fmla="*/ 226746 h 1360449"/>
              <a:gd name="connsiteX32" fmla="*/ 6207352 w 8276469"/>
              <a:gd name="connsiteY32" fmla="*/ 226746 h 1360449"/>
              <a:gd name="connsiteX33" fmla="*/ 6207352 w 8276469"/>
              <a:gd name="connsiteY33" fmla="*/ 1190389 h 136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76469" h="1360449" stroke="0" extrusionOk="0">
                <a:moveTo>
                  <a:pt x="0" y="1360449"/>
                </a:moveTo>
                <a:cubicBezTo>
                  <a:pt x="654224" y="1469755"/>
                  <a:pt x="1442936" y="1430471"/>
                  <a:pt x="2845036" y="1360449"/>
                </a:cubicBezTo>
                <a:cubicBezTo>
                  <a:pt x="2990094" y="1365145"/>
                  <a:pt x="3099337" y="1337092"/>
                  <a:pt x="3103676" y="1303762"/>
                </a:cubicBezTo>
                <a:cubicBezTo>
                  <a:pt x="3102412" y="1271358"/>
                  <a:pt x="2991161" y="1245855"/>
                  <a:pt x="2845036" y="1247075"/>
                </a:cubicBezTo>
                <a:cubicBezTo>
                  <a:pt x="2660077" y="1270943"/>
                  <a:pt x="2463810" y="1212268"/>
                  <a:pt x="2327757" y="1247076"/>
                </a:cubicBezTo>
                <a:cubicBezTo>
                  <a:pt x="2189489" y="1250900"/>
                  <a:pt x="2065260" y="1216859"/>
                  <a:pt x="2069117" y="1190389"/>
                </a:cubicBezTo>
                <a:cubicBezTo>
                  <a:pt x="2064391" y="1159379"/>
                  <a:pt x="2181172" y="1148823"/>
                  <a:pt x="2327757" y="1133702"/>
                </a:cubicBezTo>
                <a:cubicBezTo>
                  <a:pt x="3916573" y="991636"/>
                  <a:pt x="5205322" y="1228790"/>
                  <a:pt x="5948712" y="1133703"/>
                </a:cubicBezTo>
                <a:cubicBezTo>
                  <a:pt x="6089095" y="1130520"/>
                  <a:pt x="6209416" y="1157925"/>
                  <a:pt x="6207352" y="1190390"/>
                </a:cubicBezTo>
                <a:cubicBezTo>
                  <a:pt x="6201855" y="1217405"/>
                  <a:pt x="6092652" y="1244987"/>
                  <a:pt x="5948712" y="1247077"/>
                </a:cubicBezTo>
                <a:cubicBezTo>
                  <a:pt x="5753768" y="1228874"/>
                  <a:pt x="5553393" y="1248440"/>
                  <a:pt x="5431433" y="1247076"/>
                </a:cubicBezTo>
                <a:cubicBezTo>
                  <a:pt x="5288115" y="1250144"/>
                  <a:pt x="5171156" y="1268531"/>
                  <a:pt x="5172793" y="1303763"/>
                </a:cubicBezTo>
                <a:cubicBezTo>
                  <a:pt x="5162309" y="1344917"/>
                  <a:pt x="5306689" y="1370899"/>
                  <a:pt x="5431433" y="1360450"/>
                </a:cubicBezTo>
                <a:cubicBezTo>
                  <a:pt x="6684408" y="1490488"/>
                  <a:pt x="7728212" y="1402160"/>
                  <a:pt x="8276469" y="1360449"/>
                </a:cubicBezTo>
                <a:cubicBezTo>
                  <a:pt x="7807650" y="1193676"/>
                  <a:pt x="7367215" y="907688"/>
                  <a:pt x="7241910" y="793598"/>
                </a:cubicBezTo>
                <a:cubicBezTo>
                  <a:pt x="7348935" y="646958"/>
                  <a:pt x="8127428" y="294092"/>
                  <a:pt x="8276469" y="226746"/>
                </a:cubicBezTo>
                <a:cubicBezTo>
                  <a:pt x="7406472" y="75065"/>
                  <a:pt x="6838236" y="137096"/>
                  <a:pt x="6207352" y="226746"/>
                </a:cubicBezTo>
                <a:cubicBezTo>
                  <a:pt x="6210091" y="208012"/>
                  <a:pt x="6215797" y="79109"/>
                  <a:pt x="6207352" y="56687"/>
                </a:cubicBezTo>
                <a:cubicBezTo>
                  <a:pt x="6212764" y="24038"/>
                  <a:pt x="6112416" y="7992"/>
                  <a:pt x="5948712" y="0"/>
                </a:cubicBezTo>
                <a:cubicBezTo>
                  <a:pt x="5033601" y="-144952"/>
                  <a:pt x="4031122" y="20534"/>
                  <a:pt x="2327757" y="0"/>
                </a:cubicBezTo>
                <a:cubicBezTo>
                  <a:pt x="2185876" y="431"/>
                  <a:pt x="2074162" y="28803"/>
                  <a:pt x="2069117" y="56687"/>
                </a:cubicBezTo>
                <a:cubicBezTo>
                  <a:pt x="2054590" y="85110"/>
                  <a:pt x="2057678" y="188172"/>
                  <a:pt x="2069117" y="226746"/>
                </a:cubicBezTo>
                <a:cubicBezTo>
                  <a:pt x="1293789" y="150361"/>
                  <a:pt x="689628" y="79873"/>
                  <a:pt x="0" y="226746"/>
                </a:cubicBezTo>
                <a:cubicBezTo>
                  <a:pt x="513262" y="398766"/>
                  <a:pt x="776370" y="589499"/>
                  <a:pt x="1034559" y="793598"/>
                </a:cubicBezTo>
                <a:cubicBezTo>
                  <a:pt x="562493" y="1036160"/>
                  <a:pt x="295223" y="1206215"/>
                  <a:pt x="0" y="1360449"/>
                </a:cubicBezTo>
                <a:close/>
              </a:path>
              <a:path w="8276469" h="1360449" fill="darkenLess" stroke="0" extrusionOk="0">
                <a:moveTo>
                  <a:pt x="3103676" y="1303762"/>
                </a:moveTo>
                <a:cubicBezTo>
                  <a:pt x="3040661" y="1274637"/>
                  <a:pt x="2887964" y="1240439"/>
                  <a:pt x="2845036" y="1247075"/>
                </a:cubicBezTo>
                <a:cubicBezTo>
                  <a:pt x="2677067" y="1231506"/>
                  <a:pt x="2542983" y="1242300"/>
                  <a:pt x="2327757" y="1247076"/>
                </a:cubicBezTo>
                <a:cubicBezTo>
                  <a:pt x="2183937" y="1246516"/>
                  <a:pt x="2073804" y="1221642"/>
                  <a:pt x="2069117" y="1190389"/>
                </a:cubicBezTo>
                <a:cubicBezTo>
                  <a:pt x="2080410" y="1179254"/>
                  <a:pt x="2203677" y="1123946"/>
                  <a:pt x="2327757" y="1133702"/>
                </a:cubicBezTo>
                <a:cubicBezTo>
                  <a:pt x="2631611" y="1096347"/>
                  <a:pt x="2994262" y="1172237"/>
                  <a:pt x="3103676" y="1133703"/>
                </a:cubicBezTo>
                <a:cubicBezTo>
                  <a:pt x="3100477" y="1215778"/>
                  <a:pt x="3098951" y="1286541"/>
                  <a:pt x="3103676" y="1303762"/>
                </a:cubicBezTo>
                <a:close/>
                <a:moveTo>
                  <a:pt x="5172793" y="1303762"/>
                </a:moveTo>
                <a:cubicBezTo>
                  <a:pt x="5186600" y="1260323"/>
                  <a:pt x="5285733" y="1236790"/>
                  <a:pt x="5431433" y="1247075"/>
                </a:cubicBezTo>
                <a:cubicBezTo>
                  <a:pt x="5540075" y="1293159"/>
                  <a:pt x="5759656" y="1235146"/>
                  <a:pt x="5948712" y="1247076"/>
                </a:cubicBezTo>
                <a:cubicBezTo>
                  <a:pt x="6090807" y="1252266"/>
                  <a:pt x="6213218" y="1223836"/>
                  <a:pt x="6207352" y="1190389"/>
                </a:cubicBezTo>
                <a:cubicBezTo>
                  <a:pt x="6210423" y="1163411"/>
                  <a:pt x="6090738" y="1132468"/>
                  <a:pt x="5948712" y="1133702"/>
                </a:cubicBezTo>
                <a:cubicBezTo>
                  <a:pt x="5636566" y="1153568"/>
                  <a:pt x="5471785" y="1097724"/>
                  <a:pt x="5172793" y="1133703"/>
                </a:cubicBezTo>
                <a:cubicBezTo>
                  <a:pt x="5176702" y="1167512"/>
                  <a:pt x="5183376" y="1275031"/>
                  <a:pt x="5172793" y="1303762"/>
                </a:cubicBezTo>
                <a:close/>
              </a:path>
              <a:path w="8276469" h="1360449" fill="none" extrusionOk="0">
                <a:moveTo>
                  <a:pt x="0" y="1360449"/>
                </a:moveTo>
                <a:cubicBezTo>
                  <a:pt x="187729" y="1146995"/>
                  <a:pt x="893248" y="948761"/>
                  <a:pt x="1034559" y="793598"/>
                </a:cubicBezTo>
                <a:cubicBezTo>
                  <a:pt x="643274" y="692216"/>
                  <a:pt x="381111" y="355639"/>
                  <a:pt x="0" y="226746"/>
                </a:cubicBezTo>
                <a:cubicBezTo>
                  <a:pt x="280862" y="314194"/>
                  <a:pt x="1152805" y="198027"/>
                  <a:pt x="2069117" y="226746"/>
                </a:cubicBezTo>
                <a:cubicBezTo>
                  <a:pt x="2072224" y="142829"/>
                  <a:pt x="2057428" y="118258"/>
                  <a:pt x="2069117" y="56687"/>
                </a:cubicBezTo>
                <a:cubicBezTo>
                  <a:pt x="2072602" y="15986"/>
                  <a:pt x="2186586" y="-1210"/>
                  <a:pt x="2327757" y="0"/>
                </a:cubicBezTo>
                <a:cubicBezTo>
                  <a:pt x="3122979" y="-31755"/>
                  <a:pt x="4363436" y="-44674"/>
                  <a:pt x="5948712" y="0"/>
                </a:cubicBezTo>
                <a:cubicBezTo>
                  <a:pt x="6093258" y="-3196"/>
                  <a:pt x="6206471" y="26380"/>
                  <a:pt x="6207352" y="56687"/>
                </a:cubicBezTo>
                <a:cubicBezTo>
                  <a:pt x="6205146" y="138561"/>
                  <a:pt x="6196446" y="175794"/>
                  <a:pt x="6207352" y="226746"/>
                </a:cubicBezTo>
                <a:lnTo>
                  <a:pt x="6207352" y="226746"/>
                </a:lnTo>
                <a:cubicBezTo>
                  <a:pt x="6988909" y="266940"/>
                  <a:pt x="7592632" y="351521"/>
                  <a:pt x="8276469" y="226746"/>
                </a:cubicBezTo>
                <a:cubicBezTo>
                  <a:pt x="7757515" y="447398"/>
                  <a:pt x="7352901" y="729457"/>
                  <a:pt x="7241910" y="793598"/>
                </a:cubicBezTo>
                <a:cubicBezTo>
                  <a:pt x="7426555" y="956399"/>
                  <a:pt x="7763888" y="1137215"/>
                  <a:pt x="8276469" y="1360449"/>
                </a:cubicBezTo>
                <a:cubicBezTo>
                  <a:pt x="7838682" y="1201293"/>
                  <a:pt x="5892050" y="1379908"/>
                  <a:pt x="5431433" y="1360449"/>
                </a:cubicBezTo>
                <a:cubicBezTo>
                  <a:pt x="5289243" y="1359335"/>
                  <a:pt x="5173557" y="1330842"/>
                  <a:pt x="5172793" y="1303762"/>
                </a:cubicBezTo>
                <a:cubicBezTo>
                  <a:pt x="5185177" y="1267185"/>
                  <a:pt x="5291362" y="1252871"/>
                  <a:pt x="5431433" y="1247075"/>
                </a:cubicBezTo>
                <a:cubicBezTo>
                  <a:pt x="5547896" y="1275856"/>
                  <a:pt x="5862671" y="1202867"/>
                  <a:pt x="5948712" y="1247076"/>
                </a:cubicBezTo>
                <a:cubicBezTo>
                  <a:pt x="6091115" y="1252099"/>
                  <a:pt x="6209448" y="1218706"/>
                  <a:pt x="6207352" y="1190389"/>
                </a:cubicBezTo>
                <a:cubicBezTo>
                  <a:pt x="6205605" y="1148207"/>
                  <a:pt x="6078592" y="1145920"/>
                  <a:pt x="5948712" y="1133702"/>
                </a:cubicBezTo>
                <a:cubicBezTo>
                  <a:pt x="5441099" y="1031452"/>
                  <a:pt x="4075541" y="1020306"/>
                  <a:pt x="2327757" y="1133703"/>
                </a:cubicBezTo>
                <a:cubicBezTo>
                  <a:pt x="2185526" y="1139330"/>
                  <a:pt x="2066466" y="1155463"/>
                  <a:pt x="2069117" y="1190390"/>
                </a:cubicBezTo>
                <a:cubicBezTo>
                  <a:pt x="2052617" y="1232647"/>
                  <a:pt x="2180730" y="1261043"/>
                  <a:pt x="2327757" y="1247077"/>
                </a:cubicBezTo>
                <a:cubicBezTo>
                  <a:pt x="2414857" y="1273653"/>
                  <a:pt x="2750498" y="1281386"/>
                  <a:pt x="2845036" y="1247076"/>
                </a:cubicBezTo>
                <a:cubicBezTo>
                  <a:pt x="2992328" y="1245720"/>
                  <a:pt x="3104720" y="1272960"/>
                  <a:pt x="3103676" y="1303763"/>
                </a:cubicBezTo>
                <a:cubicBezTo>
                  <a:pt x="3102387" y="1338428"/>
                  <a:pt x="2991429" y="1369118"/>
                  <a:pt x="2845036" y="1360450"/>
                </a:cubicBezTo>
                <a:cubicBezTo>
                  <a:pt x="2037344" y="1504036"/>
                  <a:pt x="348279" y="1242419"/>
                  <a:pt x="0" y="1360449"/>
                </a:cubicBezTo>
                <a:close/>
                <a:moveTo>
                  <a:pt x="3103676" y="1133703"/>
                </a:moveTo>
                <a:cubicBezTo>
                  <a:pt x="3098576" y="1198437"/>
                  <a:pt x="3113135" y="1273447"/>
                  <a:pt x="3103676" y="1303762"/>
                </a:cubicBezTo>
                <a:moveTo>
                  <a:pt x="5172793" y="1303762"/>
                </a:moveTo>
                <a:cubicBezTo>
                  <a:pt x="5183371" y="1284308"/>
                  <a:pt x="5170618" y="1160791"/>
                  <a:pt x="5172793" y="1133703"/>
                </a:cubicBezTo>
                <a:moveTo>
                  <a:pt x="2069117" y="1190389"/>
                </a:moveTo>
                <a:cubicBezTo>
                  <a:pt x="2145516" y="712735"/>
                  <a:pt x="2068346" y="673894"/>
                  <a:pt x="2069117" y="226746"/>
                </a:cubicBezTo>
                <a:moveTo>
                  <a:pt x="6207352" y="226746"/>
                </a:moveTo>
                <a:cubicBezTo>
                  <a:pt x="6176394" y="382809"/>
                  <a:pt x="6191621" y="744630"/>
                  <a:pt x="6207352" y="1190389"/>
                </a:cubicBezTo>
              </a:path>
              <a:path w="8276469" h="1360449" fill="none" stroke="0" extrusionOk="0">
                <a:moveTo>
                  <a:pt x="0" y="1360449"/>
                </a:moveTo>
                <a:cubicBezTo>
                  <a:pt x="270078" y="1110878"/>
                  <a:pt x="765092" y="966912"/>
                  <a:pt x="1034559" y="793598"/>
                </a:cubicBezTo>
                <a:cubicBezTo>
                  <a:pt x="872705" y="590197"/>
                  <a:pt x="240195" y="345297"/>
                  <a:pt x="0" y="226746"/>
                </a:cubicBezTo>
                <a:cubicBezTo>
                  <a:pt x="432422" y="232132"/>
                  <a:pt x="1128490" y="359331"/>
                  <a:pt x="2069117" y="226746"/>
                </a:cubicBezTo>
                <a:cubicBezTo>
                  <a:pt x="2056440" y="198309"/>
                  <a:pt x="2065976" y="80742"/>
                  <a:pt x="2069117" y="56687"/>
                </a:cubicBezTo>
                <a:cubicBezTo>
                  <a:pt x="2085993" y="24677"/>
                  <a:pt x="2197691" y="-14402"/>
                  <a:pt x="2327757" y="0"/>
                </a:cubicBezTo>
                <a:cubicBezTo>
                  <a:pt x="3420827" y="-34297"/>
                  <a:pt x="5373964" y="99815"/>
                  <a:pt x="5948712" y="0"/>
                </a:cubicBezTo>
                <a:cubicBezTo>
                  <a:pt x="6090564" y="860"/>
                  <a:pt x="6207913" y="28771"/>
                  <a:pt x="6207352" y="56687"/>
                </a:cubicBezTo>
                <a:cubicBezTo>
                  <a:pt x="6211734" y="79960"/>
                  <a:pt x="6213556" y="180106"/>
                  <a:pt x="6207352" y="226746"/>
                </a:cubicBezTo>
                <a:lnTo>
                  <a:pt x="6207352" y="226746"/>
                </a:lnTo>
                <a:cubicBezTo>
                  <a:pt x="6641319" y="335181"/>
                  <a:pt x="7969426" y="67233"/>
                  <a:pt x="8276469" y="226746"/>
                </a:cubicBezTo>
                <a:cubicBezTo>
                  <a:pt x="7883830" y="409977"/>
                  <a:pt x="7740565" y="486335"/>
                  <a:pt x="7241910" y="793598"/>
                </a:cubicBezTo>
                <a:cubicBezTo>
                  <a:pt x="7600987" y="1060252"/>
                  <a:pt x="7906535" y="1051377"/>
                  <a:pt x="8276469" y="1360449"/>
                </a:cubicBezTo>
                <a:cubicBezTo>
                  <a:pt x="6858127" y="1379712"/>
                  <a:pt x="6845175" y="1224240"/>
                  <a:pt x="5431433" y="1360449"/>
                </a:cubicBezTo>
                <a:cubicBezTo>
                  <a:pt x="5285644" y="1363540"/>
                  <a:pt x="5175841" y="1333153"/>
                  <a:pt x="5172793" y="1303762"/>
                </a:cubicBezTo>
                <a:cubicBezTo>
                  <a:pt x="5189402" y="1286759"/>
                  <a:pt x="5302314" y="1254028"/>
                  <a:pt x="5431433" y="1247075"/>
                </a:cubicBezTo>
                <a:cubicBezTo>
                  <a:pt x="5623805" y="1273727"/>
                  <a:pt x="5707472" y="1250822"/>
                  <a:pt x="5948712" y="1247076"/>
                </a:cubicBezTo>
                <a:cubicBezTo>
                  <a:pt x="6086027" y="1246448"/>
                  <a:pt x="6207391" y="1220717"/>
                  <a:pt x="6207352" y="1190389"/>
                </a:cubicBezTo>
                <a:cubicBezTo>
                  <a:pt x="6222790" y="1160678"/>
                  <a:pt x="6098383" y="1132674"/>
                  <a:pt x="5948712" y="1133702"/>
                </a:cubicBezTo>
                <a:cubicBezTo>
                  <a:pt x="5195987" y="1114344"/>
                  <a:pt x="2932825" y="1138600"/>
                  <a:pt x="2327757" y="1133703"/>
                </a:cubicBezTo>
                <a:cubicBezTo>
                  <a:pt x="2182042" y="1128167"/>
                  <a:pt x="2068317" y="1161145"/>
                  <a:pt x="2069117" y="1190390"/>
                </a:cubicBezTo>
                <a:cubicBezTo>
                  <a:pt x="2063670" y="1224157"/>
                  <a:pt x="2199227" y="1243264"/>
                  <a:pt x="2327757" y="1247077"/>
                </a:cubicBezTo>
                <a:cubicBezTo>
                  <a:pt x="2427195" y="1203454"/>
                  <a:pt x="2789581" y="1280654"/>
                  <a:pt x="2845036" y="1247076"/>
                </a:cubicBezTo>
                <a:cubicBezTo>
                  <a:pt x="2987701" y="1246348"/>
                  <a:pt x="3104470" y="1267305"/>
                  <a:pt x="3103676" y="1303763"/>
                </a:cubicBezTo>
                <a:cubicBezTo>
                  <a:pt x="3124135" y="1335843"/>
                  <a:pt x="2993434" y="1348021"/>
                  <a:pt x="2845036" y="1360450"/>
                </a:cubicBezTo>
                <a:cubicBezTo>
                  <a:pt x="1884694" y="1279376"/>
                  <a:pt x="1273478" y="1350579"/>
                  <a:pt x="0" y="1360449"/>
                </a:cubicBezTo>
                <a:close/>
                <a:moveTo>
                  <a:pt x="3103676" y="1133703"/>
                </a:moveTo>
                <a:cubicBezTo>
                  <a:pt x="3109495" y="1169722"/>
                  <a:pt x="3092505" y="1224389"/>
                  <a:pt x="3103676" y="1303762"/>
                </a:cubicBezTo>
                <a:moveTo>
                  <a:pt x="5172793" y="1303762"/>
                </a:moveTo>
                <a:cubicBezTo>
                  <a:pt x="5179856" y="1266621"/>
                  <a:pt x="5169972" y="1196742"/>
                  <a:pt x="5172793" y="1133703"/>
                </a:cubicBezTo>
                <a:moveTo>
                  <a:pt x="2069117" y="1190389"/>
                </a:moveTo>
                <a:cubicBezTo>
                  <a:pt x="1997467" y="975857"/>
                  <a:pt x="2031348" y="409417"/>
                  <a:pt x="2069117" y="226746"/>
                </a:cubicBezTo>
                <a:moveTo>
                  <a:pt x="6207352" y="226746"/>
                </a:moveTo>
                <a:cubicBezTo>
                  <a:pt x="6286432" y="649567"/>
                  <a:pt x="6135709" y="850616"/>
                  <a:pt x="6207352" y="1190389"/>
                </a:cubicBezTo>
              </a:path>
            </a:pathLst>
          </a:custGeom>
          <a:solidFill>
            <a:schemeClr val="accent4"/>
          </a:solidFill>
          <a:ln>
            <a:solidFill>
              <a:schemeClr val="tx1"/>
            </a:solidFill>
            <a:extLst>
              <a:ext uri="{C807C97D-BFC1-408E-A445-0C87EB9F89A2}">
                <ask:lineSketchStyleProps xmlns:ask="http://schemas.microsoft.com/office/drawing/2018/sketchyshapes" sd="3978248048">
                  <a:prstGeom prst="ribbon2">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sz="2800" b="0" i="0" u="none" strike="noStrike" dirty="0">
                <a:solidFill>
                  <a:srgbClr val="000000"/>
                </a:solidFill>
                <a:effectLst/>
                <a:latin typeface="NeulandFont"/>
              </a:rPr>
              <a:t>Template: Lern- und Arbeitsvereinbarung</a:t>
            </a:r>
            <a:endParaRPr lang="de-DE" sz="2800" dirty="0">
              <a:latin typeface="NeulandFont" pitchFamily="2" charset="0"/>
            </a:endParaRPr>
          </a:p>
        </p:txBody>
      </p:sp>
    </p:spTree>
    <p:extLst>
      <p:ext uri="{BB962C8B-B14F-4D97-AF65-F5344CB8AC3E}">
        <p14:creationId xmlns:p14="http://schemas.microsoft.com/office/powerpoint/2010/main" val="191501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nd nach oben 1">
            <a:extLst>
              <a:ext uri="{FF2B5EF4-FFF2-40B4-BE49-F238E27FC236}">
                <a16:creationId xmlns:a16="http://schemas.microsoft.com/office/drawing/2014/main" id="{3114E6F5-27EE-47AF-B24D-F4BF792002B3}"/>
              </a:ext>
            </a:extLst>
          </p:cNvPr>
          <p:cNvSpPr/>
          <p:nvPr/>
        </p:nvSpPr>
        <p:spPr>
          <a:xfrm>
            <a:off x="382858" y="135749"/>
            <a:ext cx="11809142" cy="147002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NeulandFont"/>
              </a:rPr>
              <a:t>Kontakt</a:t>
            </a:r>
          </a:p>
        </p:txBody>
      </p:sp>
      <p:pic>
        <p:nvPicPr>
          <p:cNvPr id="4" name="Picture 3">
            <a:extLst>
              <a:ext uri="{FF2B5EF4-FFF2-40B4-BE49-F238E27FC236}">
                <a16:creationId xmlns:a16="http://schemas.microsoft.com/office/drawing/2014/main" id="{108A0420-26F3-9CD9-C5C6-47C09F18AD02}"/>
              </a:ext>
            </a:extLst>
          </p:cNvPr>
          <p:cNvPicPr>
            <a:picLocks noChangeAspect="1"/>
          </p:cNvPicPr>
          <p:nvPr/>
        </p:nvPicPr>
        <p:blipFill>
          <a:blip r:embed="rId3"/>
          <a:stretch>
            <a:fillRect/>
          </a:stretch>
        </p:blipFill>
        <p:spPr>
          <a:xfrm>
            <a:off x="385202" y="1866764"/>
            <a:ext cx="10944437" cy="4947320"/>
          </a:xfrm>
          <a:prstGeom prst="rect">
            <a:avLst/>
          </a:prstGeom>
        </p:spPr>
      </p:pic>
    </p:spTree>
    <p:extLst>
      <p:ext uri="{BB962C8B-B14F-4D97-AF65-F5344CB8AC3E}">
        <p14:creationId xmlns:p14="http://schemas.microsoft.com/office/powerpoint/2010/main" val="327728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0DA7BC-4D68-71DC-D6B5-D42D1E0FC51A}"/>
              </a:ext>
            </a:extLst>
          </p:cNvPr>
          <p:cNvSpPr>
            <a:spLocks noGrp="1"/>
          </p:cNvSpPr>
          <p:nvPr>
            <p:ph idx="1"/>
          </p:nvPr>
        </p:nvSpPr>
        <p:spPr>
          <a:xfrm>
            <a:off x="838200" y="2103921"/>
            <a:ext cx="10515600" cy="4351338"/>
          </a:xfrm>
          <a:custGeom>
            <a:avLst/>
            <a:gdLst>
              <a:gd name="connsiteX0" fmla="*/ 0 w 10515600"/>
              <a:gd name="connsiteY0" fmla="*/ 0 h 4351338"/>
              <a:gd name="connsiteX1" fmla="*/ 10515600 w 10515600"/>
              <a:gd name="connsiteY1" fmla="*/ 0 h 4351338"/>
              <a:gd name="connsiteX2" fmla="*/ 10515600 w 10515600"/>
              <a:gd name="connsiteY2" fmla="*/ 4351338 h 4351338"/>
              <a:gd name="connsiteX3" fmla="*/ 0 w 10515600"/>
              <a:gd name="connsiteY3" fmla="*/ 4351338 h 4351338"/>
              <a:gd name="connsiteX4" fmla="*/ 0 w 10515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4351338" fill="none" extrusionOk="0">
                <a:moveTo>
                  <a:pt x="0" y="0"/>
                </a:moveTo>
                <a:cubicBezTo>
                  <a:pt x="2407763" y="8514"/>
                  <a:pt x="5968523" y="105149"/>
                  <a:pt x="10515600" y="0"/>
                </a:cubicBezTo>
                <a:cubicBezTo>
                  <a:pt x="10569535" y="2026295"/>
                  <a:pt x="10399647" y="3270727"/>
                  <a:pt x="10515600" y="4351338"/>
                </a:cubicBezTo>
                <a:cubicBezTo>
                  <a:pt x="8171316" y="4309913"/>
                  <a:pt x="4979393" y="4383881"/>
                  <a:pt x="0" y="4351338"/>
                </a:cubicBezTo>
                <a:cubicBezTo>
                  <a:pt x="-16833" y="3216991"/>
                  <a:pt x="-164292" y="534397"/>
                  <a:pt x="0" y="0"/>
                </a:cubicBezTo>
                <a:close/>
              </a:path>
              <a:path w="10515600" h="4351338" stroke="0" extrusionOk="0">
                <a:moveTo>
                  <a:pt x="0" y="0"/>
                </a:moveTo>
                <a:cubicBezTo>
                  <a:pt x="4634585" y="-27762"/>
                  <a:pt x="8914461" y="-105682"/>
                  <a:pt x="10515600" y="0"/>
                </a:cubicBezTo>
                <a:cubicBezTo>
                  <a:pt x="10589197" y="1933913"/>
                  <a:pt x="10363720" y="3663613"/>
                  <a:pt x="10515600" y="4351338"/>
                </a:cubicBezTo>
                <a:cubicBezTo>
                  <a:pt x="7854872" y="4289241"/>
                  <a:pt x="3605212" y="4499821"/>
                  <a:pt x="0" y="4351338"/>
                </a:cubicBezTo>
                <a:cubicBezTo>
                  <a:pt x="-98796" y="3915940"/>
                  <a:pt x="-166601" y="73974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sk:type>
                    <ask:lineSketchCurved/>
                  </ask:type>
                </ask:lineSketchStyleProps>
              </a:ext>
            </a:extLst>
          </a:ln>
        </p:spPr>
        <p:txBody>
          <a:bodyPr>
            <a:normAutofit/>
          </a:bodyPr>
          <a:lstStyle/>
          <a:p>
            <a:pPr marL="0" indent="0">
              <a:buNone/>
            </a:pPr>
            <a:endParaRPr lang="de-DE" sz="2000" dirty="0"/>
          </a:p>
          <a:p>
            <a:pPr marL="0" indent="0">
              <a:buNone/>
            </a:pPr>
            <a:r>
              <a:rPr lang="de-DE" sz="1600" dirty="0">
                <a:latin typeface="Arial" panose="020B0604020202020204" pitchFamily="34" charset="0"/>
                <a:cs typeface="Arial" panose="020B0604020202020204" pitchFamily="34" charset="0"/>
              </a:rPr>
              <a:t>Dieses Template ist die Weiterführung des Artikels von Weitzel/Schumacher/</a:t>
            </a:r>
            <a:r>
              <a:rPr lang="de-DE" sz="1600" b="0" i="0" u="none" strike="noStrike" dirty="0" err="1">
                <a:solidFill>
                  <a:srgbClr val="000000"/>
                </a:solidFill>
                <a:effectLst/>
                <a:latin typeface="Arial" panose="020B0604020202020204" pitchFamily="34" charset="0"/>
                <a:cs typeface="Arial" panose="020B0604020202020204" pitchFamily="34" charset="0"/>
              </a:rPr>
              <a:t>Bonyhádi</a:t>
            </a:r>
            <a:r>
              <a:rPr lang="de-DE" sz="1600" b="0" i="0" u="none" strike="noStrike" dirty="0">
                <a:solidFill>
                  <a:srgbClr val="000000"/>
                </a:solidFill>
                <a:effectLst/>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über Zusammenarbeitsvereinbarungen für gelingendes Lernen in analogen, digitalen und hybriden Lehr- und Lernsettings.</a:t>
            </a:r>
          </a:p>
          <a:p>
            <a:pPr marL="0" indent="0">
              <a:buNone/>
            </a:pPr>
            <a:r>
              <a:rPr lang="de-DE" sz="1600" dirty="0">
                <a:latin typeface="Arial" panose="020B0604020202020204" pitchFamily="34" charset="0"/>
                <a:cs typeface="Arial" panose="020B0604020202020204" pitchFamily="34" charset="0"/>
              </a:rPr>
              <a:t>Vereinbarungen über die Zusammenarbeit und für gelingendes Lernen gibt es in verschiedensten Kontexten als Framework, Lern- und Arbeitsvereinbarung, digitaler Knigge, Code </a:t>
            </a:r>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Conduct o.ä.. Sie haben das Ziel, sich als Lehrende und Lernende über Aspekte wie etwa Rahmenbedingungen, Verantwortlichkeiten, den Umgang miteinander sowie Kommunikationswege bewusst zu werden, diese Aspekte transparent zu machen oder mit Lernenden auszuhandeln und ein </a:t>
            </a:r>
            <a:r>
              <a:rPr lang="de-DE" sz="1600" dirty="0" err="1">
                <a:latin typeface="Arial" panose="020B0604020202020204" pitchFamily="34" charset="0"/>
                <a:cs typeface="Arial" panose="020B0604020202020204" pitchFamily="34" charset="0"/>
              </a:rPr>
              <a:t>Commitment</a:t>
            </a:r>
            <a:r>
              <a:rPr lang="de-DE" sz="1600" dirty="0">
                <a:latin typeface="Arial" panose="020B0604020202020204" pitchFamily="34" charset="0"/>
                <a:cs typeface="Arial" panose="020B0604020202020204" pitchFamily="34" charset="0"/>
              </a:rPr>
              <a:t> darüber zu schließen, damit Lernen gelingen kann.</a:t>
            </a:r>
          </a:p>
          <a:p>
            <a:pPr marL="0" indent="0">
              <a:buNone/>
            </a:pPr>
            <a:r>
              <a:rPr lang="de-DE" sz="1600" dirty="0">
                <a:latin typeface="Arial" panose="020B0604020202020204" pitchFamily="34" charset="0"/>
                <a:cs typeface="Arial" panose="020B0604020202020204" pitchFamily="34" charset="0"/>
              </a:rPr>
              <a:t>Im Folgenden werden konkrete Hinweis zur Umsetzung als Gebrauchsanleitung sowie die Kategorien aus dem Artikel aufgegriffen und um die deutsche und englische Vorlage mit Beispielen ergänzt. Das Template ermöglicht die Erstellung einer eigenen Lern- und Arbeitsvereinbarung in Form einer Visualisierung mit Bildern/</a:t>
            </a:r>
            <a:r>
              <a:rPr lang="de-DE" sz="1600" dirty="0" err="1">
                <a:latin typeface="Arial" panose="020B0604020202020204" pitchFamily="34" charset="0"/>
                <a:cs typeface="Arial" panose="020B0604020202020204" pitchFamily="34" charset="0"/>
              </a:rPr>
              <a:t>Sketchnotes</a:t>
            </a:r>
            <a:r>
              <a:rPr lang="de-DE" sz="1600" dirty="0">
                <a:latin typeface="Arial" panose="020B0604020202020204" pitchFamily="34" charset="0"/>
                <a:cs typeface="Arial" panose="020B0604020202020204" pitchFamily="34" charset="0"/>
              </a:rPr>
              <a:t>.</a:t>
            </a:r>
          </a:p>
          <a:p>
            <a:pPr marL="0" indent="0">
              <a:buNone/>
            </a:pPr>
            <a:r>
              <a:rPr lang="de-DE" sz="1600" dirty="0">
                <a:latin typeface="Arial" panose="020B0604020202020204" pitchFamily="34" charset="0"/>
                <a:cs typeface="Arial" panose="020B0604020202020204" pitchFamily="34" charset="0"/>
              </a:rPr>
              <a:t>Weitere Hinweise zur Einführung von Lern- und Arbeitsvereinbarungen, Chancen und Stolpersteinen finden Sie im Artikel selbst. Die Autorinnen arbeiten stetig an der Thematik und ihrer Umsetzung in die Lehrpraxis weiter.</a:t>
            </a:r>
          </a:p>
        </p:txBody>
      </p:sp>
      <p:sp>
        <p:nvSpPr>
          <p:cNvPr id="2" name="Band nach oben 1">
            <a:extLst>
              <a:ext uri="{FF2B5EF4-FFF2-40B4-BE49-F238E27FC236}">
                <a16:creationId xmlns:a16="http://schemas.microsoft.com/office/drawing/2014/main" id="{83C9E66D-4F8A-715C-42A2-1A136ABA7EC2}"/>
              </a:ext>
            </a:extLst>
          </p:cNvPr>
          <p:cNvSpPr/>
          <p:nvPr/>
        </p:nvSpPr>
        <p:spPr>
          <a:xfrm>
            <a:off x="1510506" y="592949"/>
            <a:ext cx="9170987" cy="129160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NeulandFont"/>
              </a:rPr>
              <a:t>Hinweis</a:t>
            </a:r>
          </a:p>
        </p:txBody>
      </p:sp>
    </p:spTree>
    <p:extLst>
      <p:ext uri="{BB962C8B-B14F-4D97-AF65-F5344CB8AC3E}">
        <p14:creationId xmlns:p14="http://schemas.microsoft.com/office/powerpoint/2010/main" val="257047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9FAA6EEF-3587-57EC-D687-0057BFAAD9D9}"/>
              </a:ext>
            </a:extLst>
          </p:cNvPr>
          <p:cNvSpPr txBox="1">
            <a:spLocks/>
          </p:cNvSpPr>
          <p:nvPr/>
        </p:nvSpPr>
        <p:spPr>
          <a:xfrm>
            <a:off x="256478" y="1650380"/>
            <a:ext cx="11574966" cy="4804879"/>
          </a:xfrm>
          <a:custGeom>
            <a:avLst/>
            <a:gdLst>
              <a:gd name="connsiteX0" fmla="*/ 0 w 11574966"/>
              <a:gd name="connsiteY0" fmla="*/ 0 h 4804879"/>
              <a:gd name="connsiteX1" fmla="*/ 11574966 w 11574966"/>
              <a:gd name="connsiteY1" fmla="*/ 0 h 4804879"/>
              <a:gd name="connsiteX2" fmla="*/ 11574966 w 11574966"/>
              <a:gd name="connsiteY2" fmla="*/ 4804879 h 4804879"/>
              <a:gd name="connsiteX3" fmla="*/ 0 w 11574966"/>
              <a:gd name="connsiteY3" fmla="*/ 4804879 h 4804879"/>
              <a:gd name="connsiteX4" fmla="*/ 0 w 11574966"/>
              <a:gd name="connsiteY4" fmla="*/ 0 h 480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966" h="4804879" fill="none" extrusionOk="0">
                <a:moveTo>
                  <a:pt x="0" y="0"/>
                </a:moveTo>
                <a:cubicBezTo>
                  <a:pt x="2031979" y="8514"/>
                  <a:pt x="8019269" y="105149"/>
                  <a:pt x="11574966" y="0"/>
                </a:cubicBezTo>
                <a:cubicBezTo>
                  <a:pt x="11628901" y="955961"/>
                  <a:pt x="11459013" y="2838836"/>
                  <a:pt x="11574966" y="4804879"/>
                </a:cubicBezTo>
                <a:cubicBezTo>
                  <a:pt x="9963295" y="4763454"/>
                  <a:pt x="3613337" y="4837422"/>
                  <a:pt x="0" y="4804879"/>
                </a:cubicBezTo>
                <a:cubicBezTo>
                  <a:pt x="-16833" y="3680564"/>
                  <a:pt x="-164292" y="2243331"/>
                  <a:pt x="0" y="0"/>
                </a:cubicBezTo>
                <a:close/>
              </a:path>
              <a:path w="11574966" h="4804879" stroke="0" extrusionOk="0">
                <a:moveTo>
                  <a:pt x="0" y="0"/>
                </a:moveTo>
                <a:cubicBezTo>
                  <a:pt x="2398797" y="-27762"/>
                  <a:pt x="8449480" y="-105682"/>
                  <a:pt x="11574966" y="0"/>
                </a:cubicBezTo>
                <a:cubicBezTo>
                  <a:pt x="11648563" y="1840647"/>
                  <a:pt x="11423086" y="3806143"/>
                  <a:pt x="11574966" y="4804879"/>
                </a:cubicBezTo>
                <a:cubicBezTo>
                  <a:pt x="9298926" y="4742782"/>
                  <a:pt x="2912686" y="4953362"/>
                  <a:pt x="0" y="4804879"/>
                </a:cubicBezTo>
                <a:cubicBezTo>
                  <a:pt x="-98796" y="4305885"/>
                  <a:pt x="-166601" y="2226475"/>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722935143">
                  <a:prstGeom prst="rect">
                    <a:avLst/>
                  </a:prstGeom>
                  <ask:type>
                    <ask:lineSketchCurved/>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e-DE" dirty="0">
              <a:latin typeface="NeulandFont" pitchFamily="2" charset="0"/>
            </a:endParaRPr>
          </a:p>
        </p:txBody>
      </p:sp>
      <p:sp>
        <p:nvSpPr>
          <p:cNvPr id="2" name="Band nach oben 1">
            <a:extLst>
              <a:ext uri="{FF2B5EF4-FFF2-40B4-BE49-F238E27FC236}">
                <a16:creationId xmlns:a16="http://schemas.microsoft.com/office/drawing/2014/main" id="{83C9E66D-4F8A-715C-42A2-1A136ABA7EC2}"/>
              </a:ext>
            </a:extLst>
          </p:cNvPr>
          <p:cNvSpPr/>
          <p:nvPr/>
        </p:nvSpPr>
        <p:spPr>
          <a:xfrm>
            <a:off x="1645696" y="135749"/>
            <a:ext cx="9170987" cy="1291607"/>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NeulandFont"/>
              </a:rPr>
              <a:t>Gebrauchsanleitung</a:t>
            </a:r>
          </a:p>
        </p:txBody>
      </p:sp>
      <p:pic>
        <p:nvPicPr>
          <p:cNvPr id="6" name="Picture 5">
            <a:extLst>
              <a:ext uri="{FF2B5EF4-FFF2-40B4-BE49-F238E27FC236}">
                <a16:creationId xmlns:a16="http://schemas.microsoft.com/office/drawing/2014/main" id="{D90CF973-7DD3-F077-E241-70295865C4B4}"/>
              </a:ext>
            </a:extLst>
          </p:cNvPr>
          <p:cNvPicPr>
            <a:picLocks noChangeAspect="1"/>
          </p:cNvPicPr>
          <p:nvPr/>
        </p:nvPicPr>
        <p:blipFill>
          <a:blip r:embed="rId3"/>
          <a:stretch>
            <a:fillRect/>
          </a:stretch>
        </p:blipFill>
        <p:spPr>
          <a:xfrm>
            <a:off x="479502" y="1895806"/>
            <a:ext cx="11064885" cy="4347206"/>
          </a:xfrm>
          <a:prstGeom prst="rect">
            <a:avLst/>
          </a:prstGeom>
        </p:spPr>
      </p:pic>
      <p:pic>
        <p:nvPicPr>
          <p:cNvPr id="3" name="Picture 2">
            <a:hlinkClick r:id="rId4"/>
            <a:extLst>
              <a:ext uri="{FF2B5EF4-FFF2-40B4-BE49-F238E27FC236}">
                <a16:creationId xmlns:a16="http://schemas.microsoft.com/office/drawing/2014/main" id="{31287416-E6D4-BE2F-3782-C4B6A3C2F5DB}"/>
              </a:ext>
            </a:extLst>
          </p:cNvPr>
          <p:cNvPicPr>
            <a:picLocks noChangeAspect="1"/>
          </p:cNvPicPr>
          <p:nvPr/>
        </p:nvPicPr>
        <p:blipFill>
          <a:blip r:embed="rId5"/>
          <a:stretch>
            <a:fillRect/>
          </a:stretch>
        </p:blipFill>
        <p:spPr>
          <a:xfrm>
            <a:off x="11128233" y="6488438"/>
            <a:ext cx="842993" cy="296963"/>
          </a:xfrm>
          <a:prstGeom prst="rect">
            <a:avLst/>
          </a:prstGeom>
        </p:spPr>
      </p:pic>
      <p:sp>
        <p:nvSpPr>
          <p:cNvPr id="4" name="TextBox 3">
            <a:extLst>
              <a:ext uri="{FF2B5EF4-FFF2-40B4-BE49-F238E27FC236}">
                <a16:creationId xmlns:a16="http://schemas.microsoft.com/office/drawing/2014/main" id="{17D12C9E-1825-17D2-BAA1-D866CADD461A}"/>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spTree>
    <p:extLst>
      <p:ext uri="{BB962C8B-B14F-4D97-AF65-F5344CB8AC3E}">
        <p14:creationId xmlns:p14="http://schemas.microsoft.com/office/powerpoint/2010/main" val="374866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A85E2D4-D162-8BCD-04B6-32DBF1FEB868}"/>
              </a:ext>
            </a:extLst>
          </p:cNvPr>
          <p:cNvSpPr txBox="1"/>
          <p:nvPr/>
        </p:nvSpPr>
        <p:spPr>
          <a:xfrm>
            <a:off x="3317773" y="893304"/>
            <a:ext cx="7602260" cy="1138773"/>
          </a:xfrm>
          <a:custGeom>
            <a:avLst/>
            <a:gdLst>
              <a:gd name="connsiteX0" fmla="*/ 0 w 7602260"/>
              <a:gd name="connsiteY0" fmla="*/ 0 h 1138773"/>
              <a:gd name="connsiteX1" fmla="*/ 615092 w 7602260"/>
              <a:gd name="connsiteY1" fmla="*/ 0 h 1138773"/>
              <a:gd name="connsiteX2" fmla="*/ 1078139 w 7602260"/>
              <a:gd name="connsiteY2" fmla="*/ 0 h 1138773"/>
              <a:gd name="connsiteX3" fmla="*/ 1921298 w 7602260"/>
              <a:gd name="connsiteY3" fmla="*/ 0 h 1138773"/>
              <a:gd name="connsiteX4" fmla="*/ 2536390 w 7602260"/>
              <a:gd name="connsiteY4" fmla="*/ 0 h 1138773"/>
              <a:gd name="connsiteX5" fmla="*/ 3151482 w 7602260"/>
              <a:gd name="connsiteY5" fmla="*/ 0 h 1138773"/>
              <a:gd name="connsiteX6" fmla="*/ 3994642 w 7602260"/>
              <a:gd name="connsiteY6" fmla="*/ 0 h 1138773"/>
              <a:gd name="connsiteX7" fmla="*/ 4533711 w 7602260"/>
              <a:gd name="connsiteY7" fmla="*/ 0 h 1138773"/>
              <a:gd name="connsiteX8" fmla="*/ 5376871 w 7602260"/>
              <a:gd name="connsiteY8" fmla="*/ 0 h 1138773"/>
              <a:gd name="connsiteX9" fmla="*/ 6220031 w 7602260"/>
              <a:gd name="connsiteY9" fmla="*/ 0 h 1138773"/>
              <a:gd name="connsiteX10" fmla="*/ 6911145 w 7602260"/>
              <a:gd name="connsiteY10" fmla="*/ 0 h 1138773"/>
              <a:gd name="connsiteX11" fmla="*/ 7602260 w 7602260"/>
              <a:gd name="connsiteY11" fmla="*/ 0 h 1138773"/>
              <a:gd name="connsiteX12" fmla="*/ 7602260 w 7602260"/>
              <a:gd name="connsiteY12" fmla="*/ 557999 h 1138773"/>
              <a:gd name="connsiteX13" fmla="*/ 7602260 w 7602260"/>
              <a:gd name="connsiteY13" fmla="*/ 1138773 h 1138773"/>
              <a:gd name="connsiteX14" fmla="*/ 6911145 w 7602260"/>
              <a:gd name="connsiteY14" fmla="*/ 1138773 h 1138773"/>
              <a:gd name="connsiteX15" fmla="*/ 6372076 w 7602260"/>
              <a:gd name="connsiteY15" fmla="*/ 1138773 h 1138773"/>
              <a:gd name="connsiteX16" fmla="*/ 5680962 w 7602260"/>
              <a:gd name="connsiteY16" fmla="*/ 1138773 h 1138773"/>
              <a:gd name="connsiteX17" fmla="*/ 4837802 w 7602260"/>
              <a:gd name="connsiteY17" fmla="*/ 1138773 h 1138773"/>
              <a:gd name="connsiteX18" fmla="*/ 4146687 w 7602260"/>
              <a:gd name="connsiteY18" fmla="*/ 1138773 h 1138773"/>
              <a:gd name="connsiteX19" fmla="*/ 3683641 w 7602260"/>
              <a:gd name="connsiteY19" fmla="*/ 1138773 h 1138773"/>
              <a:gd name="connsiteX20" fmla="*/ 3144571 w 7602260"/>
              <a:gd name="connsiteY20" fmla="*/ 1138773 h 1138773"/>
              <a:gd name="connsiteX21" fmla="*/ 2301411 w 7602260"/>
              <a:gd name="connsiteY21" fmla="*/ 1138773 h 1138773"/>
              <a:gd name="connsiteX22" fmla="*/ 1610297 w 7602260"/>
              <a:gd name="connsiteY22" fmla="*/ 1138773 h 1138773"/>
              <a:gd name="connsiteX23" fmla="*/ 1071228 w 7602260"/>
              <a:gd name="connsiteY23" fmla="*/ 1138773 h 1138773"/>
              <a:gd name="connsiteX24" fmla="*/ 0 w 7602260"/>
              <a:gd name="connsiteY24" fmla="*/ 1138773 h 1138773"/>
              <a:gd name="connsiteX25" fmla="*/ 0 w 7602260"/>
              <a:gd name="connsiteY25" fmla="*/ 603550 h 1138773"/>
              <a:gd name="connsiteX26" fmla="*/ 0 w 7602260"/>
              <a:gd name="connsiteY26"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02260" h="1138773" extrusionOk="0">
                <a:moveTo>
                  <a:pt x="0" y="0"/>
                </a:moveTo>
                <a:cubicBezTo>
                  <a:pt x="273799" y="-27263"/>
                  <a:pt x="337736" y="-11632"/>
                  <a:pt x="615092" y="0"/>
                </a:cubicBezTo>
                <a:cubicBezTo>
                  <a:pt x="892448" y="11632"/>
                  <a:pt x="967339" y="5229"/>
                  <a:pt x="1078139" y="0"/>
                </a:cubicBezTo>
                <a:cubicBezTo>
                  <a:pt x="1188939" y="-5229"/>
                  <a:pt x="1622535" y="22865"/>
                  <a:pt x="1921298" y="0"/>
                </a:cubicBezTo>
                <a:cubicBezTo>
                  <a:pt x="2220061" y="-22865"/>
                  <a:pt x="2279337" y="17967"/>
                  <a:pt x="2536390" y="0"/>
                </a:cubicBezTo>
                <a:cubicBezTo>
                  <a:pt x="2793443" y="-17967"/>
                  <a:pt x="2855655" y="847"/>
                  <a:pt x="3151482" y="0"/>
                </a:cubicBezTo>
                <a:cubicBezTo>
                  <a:pt x="3447309" y="-847"/>
                  <a:pt x="3816638" y="-22803"/>
                  <a:pt x="3994642" y="0"/>
                </a:cubicBezTo>
                <a:cubicBezTo>
                  <a:pt x="4172646" y="22803"/>
                  <a:pt x="4267392" y="-13782"/>
                  <a:pt x="4533711" y="0"/>
                </a:cubicBezTo>
                <a:cubicBezTo>
                  <a:pt x="4800030" y="13782"/>
                  <a:pt x="5037315" y="-31599"/>
                  <a:pt x="5376871" y="0"/>
                </a:cubicBezTo>
                <a:cubicBezTo>
                  <a:pt x="5716427" y="31599"/>
                  <a:pt x="6009196" y="14631"/>
                  <a:pt x="6220031" y="0"/>
                </a:cubicBezTo>
                <a:cubicBezTo>
                  <a:pt x="6430866" y="-14631"/>
                  <a:pt x="6758655" y="-9854"/>
                  <a:pt x="6911145" y="0"/>
                </a:cubicBezTo>
                <a:cubicBezTo>
                  <a:pt x="7063635" y="9854"/>
                  <a:pt x="7359667" y="18881"/>
                  <a:pt x="7602260" y="0"/>
                </a:cubicBezTo>
                <a:cubicBezTo>
                  <a:pt x="7583996" y="154688"/>
                  <a:pt x="7577225" y="353070"/>
                  <a:pt x="7602260" y="557999"/>
                </a:cubicBezTo>
                <a:cubicBezTo>
                  <a:pt x="7627295" y="762928"/>
                  <a:pt x="7598053" y="979358"/>
                  <a:pt x="7602260" y="1138773"/>
                </a:cubicBezTo>
                <a:cubicBezTo>
                  <a:pt x="7319671" y="1136193"/>
                  <a:pt x="7072321" y="1165581"/>
                  <a:pt x="6911145" y="1138773"/>
                </a:cubicBezTo>
                <a:cubicBezTo>
                  <a:pt x="6749970" y="1111965"/>
                  <a:pt x="6605922" y="1115726"/>
                  <a:pt x="6372076" y="1138773"/>
                </a:cubicBezTo>
                <a:cubicBezTo>
                  <a:pt x="6138230" y="1161820"/>
                  <a:pt x="5899048" y="1167918"/>
                  <a:pt x="5680962" y="1138773"/>
                </a:cubicBezTo>
                <a:cubicBezTo>
                  <a:pt x="5462876" y="1109628"/>
                  <a:pt x="5222946" y="1104311"/>
                  <a:pt x="4837802" y="1138773"/>
                </a:cubicBezTo>
                <a:cubicBezTo>
                  <a:pt x="4452658" y="1173235"/>
                  <a:pt x="4452856" y="1143013"/>
                  <a:pt x="4146687" y="1138773"/>
                </a:cubicBezTo>
                <a:cubicBezTo>
                  <a:pt x="3840518" y="1134533"/>
                  <a:pt x="3792568" y="1147303"/>
                  <a:pt x="3683641" y="1138773"/>
                </a:cubicBezTo>
                <a:cubicBezTo>
                  <a:pt x="3574714" y="1130243"/>
                  <a:pt x="3319523" y="1120042"/>
                  <a:pt x="3144571" y="1138773"/>
                </a:cubicBezTo>
                <a:cubicBezTo>
                  <a:pt x="2969619" y="1157505"/>
                  <a:pt x="2614766" y="1118195"/>
                  <a:pt x="2301411" y="1138773"/>
                </a:cubicBezTo>
                <a:cubicBezTo>
                  <a:pt x="1988056" y="1159351"/>
                  <a:pt x="1909769" y="1125239"/>
                  <a:pt x="1610297" y="1138773"/>
                </a:cubicBezTo>
                <a:cubicBezTo>
                  <a:pt x="1310825" y="1152307"/>
                  <a:pt x="1233138" y="1137360"/>
                  <a:pt x="1071228" y="1138773"/>
                </a:cubicBezTo>
                <a:cubicBezTo>
                  <a:pt x="909318" y="1140186"/>
                  <a:pt x="453850" y="1118926"/>
                  <a:pt x="0" y="1138773"/>
                </a:cubicBezTo>
                <a:cubicBezTo>
                  <a:pt x="14793" y="1017946"/>
                  <a:pt x="-11691" y="857220"/>
                  <a:pt x="0" y="603550"/>
                </a:cubicBezTo>
                <a:cubicBezTo>
                  <a:pt x="11691" y="349880"/>
                  <a:pt x="27070" y="131576"/>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de-DE" sz="1700" dirty="0">
                <a:latin typeface="Arial" panose="020B0604020202020204" pitchFamily="34" charset="0"/>
                <a:cs typeface="Arial" panose="020B0604020202020204" pitchFamily="34" charset="0"/>
              </a:rPr>
              <a:t>Welchen Raum haben in dieser Veranstaltung Lehrenden- und Peer-Feedback sowie Self-Assessment? Wird die Veranstaltung dialogisch ausgewertet, etwa mit Zwischenauswertungen? Wie soll die Feedbackkultur aussehen?</a:t>
            </a:r>
          </a:p>
        </p:txBody>
      </p:sp>
      <p:sp>
        <p:nvSpPr>
          <p:cNvPr id="8" name="AutoShape 2">
            <a:extLst>
              <a:ext uri="{FF2B5EF4-FFF2-40B4-BE49-F238E27FC236}">
                <a16:creationId xmlns:a16="http://schemas.microsoft.com/office/drawing/2014/main" id="{37004C20-9284-0485-6D14-7D1CD6B083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B8F2E793-80A0-7DAE-274E-A2C9CF271120}"/>
              </a:ext>
            </a:extLst>
          </p:cNvPr>
          <p:cNvSpPr txBox="1"/>
          <p:nvPr/>
        </p:nvSpPr>
        <p:spPr>
          <a:xfrm>
            <a:off x="1401130" y="1618145"/>
            <a:ext cx="1182631" cy="369332"/>
          </a:xfrm>
          <a:prstGeom prst="rect">
            <a:avLst/>
          </a:prstGeom>
          <a:noFill/>
        </p:spPr>
        <p:txBody>
          <a:bodyPr wrap="none" rtlCol="0">
            <a:spAutoFit/>
          </a:bodyPr>
          <a:lstStyle/>
          <a:p>
            <a:pPr algn="ctr"/>
            <a:r>
              <a:rPr lang="de-DE" dirty="0">
                <a:latin typeface="NeulandFont" pitchFamily="2" charset="0"/>
              </a:rPr>
              <a:t>Feedback </a:t>
            </a:r>
          </a:p>
        </p:txBody>
      </p:sp>
      <p:sp>
        <p:nvSpPr>
          <p:cNvPr id="13" name="Textfeld 12">
            <a:extLst>
              <a:ext uri="{FF2B5EF4-FFF2-40B4-BE49-F238E27FC236}">
                <a16:creationId xmlns:a16="http://schemas.microsoft.com/office/drawing/2014/main" id="{DE214E09-98A6-547B-D370-E19FBB1819EE}"/>
              </a:ext>
            </a:extLst>
          </p:cNvPr>
          <p:cNvSpPr txBox="1"/>
          <p:nvPr/>
        </p:nvSpPr>
        <p:spPr>
          <a:xfrm>
            <a:off x="988023" y="2859797"/>
            <a:ext cx="2139881" cy="646331"/>
          </a:xfrm>
          <a:prstGeom prst="rect">
            <a:avLst/>
          </a:prstGeom>
          <a:noFill/>
        </p:spPr>
        <p:txBody>
          <a:bodyPr wrap="none" rtlCol="0">
            <a:spAutoFit/>
          </a:bodyPr>
          <a:lstStyle/>
          <a:p>
            <a:r>
              <a:rPr lang="de-DE" dirty="0">
                <a:latin typeface="NeulandFont" pitchFamily="2" charset="0"/>
              </a:rPr>
              <a:t>Selbstverpflichtung</a:t>
            </a:r>
          </a:p>
          <a:p>
            <a:endParaRPr lang="de-DE" dirty="0">
              <a:latin typeface="NeulandFont" pitchFamily="2" charset="0"/>
            </a:endParaRPr>
          </a:p>
        </p:txBody>
      </p:sp>
      <p:pic>
        <p:nvPicPr>
          <p:cNvPr id="15" name="Grafik 14">
            <a:extLst>
              <a:ext uri="{FF2B5EF4-FFF2-40B4-BE49-F238E27FC236}">
                <a16:creationId xmlns:a16="http://schemas.microsoft.com/office/drawing/2014/main" id="{5286EA85-6A55-6F04-FDE7-651102DD06C3}"/>
              </a:ext>
            </a:extLst>
          </p:cNvPr>
          <p:cNvPicPr>
            <a:picLocks noChangeAspect="1"/>
          </p:cNvPicPr>
          <p:nvPr/>
        </p:nvPicPr>
        <p:blipFill>
          <a:blip r:embed="rId3"/>
          <a:stretch>
            <a:fillRect/>
          </a:stretch>
        </p:blipFill>
        <p:spPr>
          <a:xfrm>
            <a:off x="1539326" y="2001175"/>
            <a:ext cx="887359" cy="934896"/>
          </a:xfrm>
          <a:prstGeom prst="rect">
            <a:avLst/>
          </a:prstGeom>
        </p:spPr>
      </p:pic>
      <p:pic>
        <p:nvPicPr>
          <p:cNvPr id="17" name="Grafik 16" descr="Ein Bild, das ClipArt enthält.&#10;&#10;Automatisch generierte Beschreibung">
            <a:extLst>
              <a:ext uri="{FF2B5EF4-FFF2-40B4-BE49-F238E27FC236}">
                <a16:creationId xmlns:a16="http://schemas.microsoft.com/office/drawing/2014/main" id="{9F90470F-2D4A-C9BE-8CF8-E7018D32714B}"/>
              </a:ext>
            </a:extLst>
          </p:cNvPr>
          <p:cNvPicPr>
            <a:picLocks noChangeAspect="1"/>
          </p:cNvPicPr>
          <p:nvPr/>
        </p:nvPicPr>
        <p:blipFill>
          <a:blip r:embed="rId4"/>
          <a:stretch>
            <a:fillRect/>
          </a:stretch>
        </p:blipFill>
        <p:spPr>
          <a:xfrm>
            <a:off x="1320302" y="5025889"/>
            <a:ext cx="1232582" cy="992728"/>
          </a:xfrm>
          <a:prstGeom prst="rect">
            <a:avLst/>
          </a:prstGeom>
        </p:spPr>
      </p:pic>
      <p:pic>
        <p:nvPicPr>
          <p:cNvPr id="21" name="Grafik 20" descr="Ein Bild, das Text, Geschirr enthält.&#10;&#10;Automatisch generierte Beschreibung">
            <a:extLst>
              <a:ext uri="{FF2B5EF4-FFF2-40B4-BE49-F238E27FC236}">
                <a16:creationId xmlns:a16="http://schemas.microsoft.com/office/drawing/2014/main" id="{65DFBE8E-6779-53E2-C9F2-77B537982596}"/>
              </a:ext>
            </a:extLst>
          </p:cNvPr>
          <p:cNvPicPr>
            <a:picLocks noChangeAspect="1"/>
          </p:cNvPicPr>
          <p:nvPr/>
        </p:nvPicPr>
        <p:blipFill>
          <a:blip r:embed="rId5"/>
          <a:stretch>
            <a:fillRect/>
          </a:stretch>
        </p:blipFill>
        <p:spPr>
          <a:xfrm>
            <a:off x="1301539" y="776961"/>
            <a:ext cx="1329255" cy="876100"/>
          </a:xfrm>
          <a:prstGeom prst="rect">
            <a:avLst/>
          </a:prstGeom>
        </p:spPr>
      </p:pic>
      <p:sp>
        <p:nvSpPr>
          <p:cNvPr id="30" name="Textfeld 29">
            <a:extLst>
              <a:ext uri="{FF2B5EF4-FFF2-40B4-BE49-F238E27FC236}">
                <a16:creationId xmlns:a16="http://schemas.microsoft.com/office/drawing/2014/main" id="{3201C379-B0D8-1437-3485-23800883FD62}"/>
              </a:ext>
            </a:extLst>
          </p:cNvPr>
          <p:cNvSpPr txBox="1"/>
          <p:nvPr/>
        </p:nvSpPr>
        <p:spPr>
          <a:xfrm>
            <a:off x="744835" y="5889029"/>
            <a:ext cx="2520049" cy="369332"/>
          </a:xfrm>
          <a:prstGeom prst="rect">
            <a:avLst/>
          </a:prstGeom>
          <a:noFill/>
        </p:spPr>
        <p:txBody>
          <a:bodyPr wrap="none" rtlCol="0">
            <a:spAutoFit/>
          </a:bodyPr>
          <a:lstStyle/>
          <a:p>
            <a:r>
              <a:rPr lang="de-DE" dirty="0">
                <a:latin typeface="NeulandFont" pitchFamily="2" charset="0"/>
              </a:rPr>
              <a:t>Geteilte Verantwortung</a:t>
            </a:r>
          </a:p>
        </p:txBody>
      </p:sp>
      <p:sp>
        <p:nvSpPr>
          <p:cNvPr id="31" name="Textfeld 30">
            <a:extLst>
              <a:ext uri="{FF2B5EF4-FFF2-40B4-BE49-F238E27FC236}">
                <a16:creationId xmlns:a16="http://schemas.microsoft.com/office/drawing/2014/main" id="{45FD1591-5A1F-70DB-9D50-75B3B737BC60}"/>
              </a:ext>
            </a:extLst>
          </p:cNvPr>
          <p:cNvSpPr txBox="1"/>
          <p:nvPr/>
        </p:nvSpPr>
        <p:spPr>
          <a:xfrm>
            <a:off x="845273" y="4341583"/>
            <a:ext cx="2294346" cy="369332"/>
          </a:xfrm>
          <a:prstGeom prst="rect">
            <a:avLst/>
          </a:prstGeom>
          <a:noFill/>
        </p:spPr>
        <p:txBody>
          <a:bodyPr wrap="none" rtlCol="0">
            <a:spAutoFit/>
          </a:bodyPr>
          <a:lstStyle/>
          <a:p>
            <a:r>
              <a:rPr lang="de-DE" dirty="0">
                <a:latin typeface="NeulandFont" pitchFamily="2" charset="0"/>
              </a:rPr>
              <a:t>Selbstverantwortung</a:t>
            </a:r>
          </a:p>
        </p:txBody>
      </p:sp>
      <p:pic>
        <p:nvPicPr>
          <p:cNvPr id="34" name="Grafik 33">
            <a:extLst>
              <a:ext uri="{FF2B5EF4-FFF2-40B4-BE49-F238E27FC236}">
                <a16:creationId xmlns:a16="http://schemas.microsoft.com/office/drawing/2014/main" id="{8AE0FAF4-A36C-E648-EB28-A42A2CFB76E3}"/>
              </a:ext>
            </a:extLst>
          </p:cNvPr>
          <p:cNvPicPr>
            <a:picLocks noChangeAspect="1"/>
          </p:cNvPicPr>
          <p:nvPr/>
        </p:nvPicPr>
        <p:blipFill>
          <a:blip r:embed="rId6"/>
          <a:stretch>
            <a:fillRect/>
          </a:stretch>
        </p:blipFill>
        <p:spPr>
          <a:xfrm>
            <a:off x="1334890" y="3284185"/>
            <a:ext cx="1203405" cy="1118790"/>
          </a:xfrm>
          <a:prstGeom prst="rect">
            <a:avLst/>
          </a:prstGeom>
        </p:spPr>
      </p:pic>
      <p:sp>
        <p:nvSpPr>
          <p:cNvPr id="36" name="Textfeld 35">
            <a:extLst>
              <a:ext uri="{FF2B5EF4-FFF2-40B4-BE49-F238E27FC236}">
                <a16:creationId xmlns:a16="http://schemas.microsoft.com/office/drawing/2014/main" id="{130E60E3-C3E0-C951-5355-B8E9BDEBC27A}"/>
              </a:ext>
            </a:extLst>
          </p:cNvPr>
          <p:cNvSpPr txBox="1"/>
          <p:nvPr/>
        </p:nvSpPr>
        <p:spPr>
          <a:xfrm>
            <a:off x="3317773" y="2211321"/>
            <a:ext cx="7602260" cy="877163"/>
          </a:xfrm>
          <a:custGeom>
            <a:avLst/>
            <a:gdLst>
              <a:gd name="connsiteX0" fmla="*/ 0 w 7602260"/>
              <a:gd name="connsiteY0" fmla="*/ 0 h 877163"/>
              <a:gd name="connsiteX1" fmla="*/ 767137 w 7602260"/>
              <a:gd name="connsiteY1" fmla="*/ 0 h 877163"/>
              <a:gd name="connsiteX2" fmla="*/ 1458252 w 7602260"/>
              <a:gd name="connsiteY2" fmla="*/ 0 h 877163"/>
              <a:gd name="connsiteX3" fmla="*/ 2301411 w 7602260"/>
              <a:gd name="connsiteY3" fmla="*/ 0 h 877163"/>
              <a:gd name="connsiteX4" fmla="*/ 3068549 w 7602260"/>
              <a:gd name="connsiteY4" fmla="*/ 0 h 877163"/>
              <a:gd name="connsiteX5" fmla="*/ 3683641 w 7602260"/>
              <a:gd name="connsiteY5" fmla="*/ 0 h 877163"/>
              <a:gd name="connsiteX6" fmla="*/ 4450778 w 7602260"/>
              <a:gd name="connsiteY6" fmla="*/ 0 h 877163"/>
              <a:gd name="connsiteX7" fmla="*/ 5065870 w 7602260"/>
              <a:gd name="connsiteY7" fmla="*/ 0 h 877163"/>
              <a:gd name="connsiteX8" fmla="*/ 5756984 w 7602260"/>
              <a:gd name="connsiteY8" fmla="*/ 0 h 877163"/>
              <a:gd name="connsiteX9" fmla="*/ 6296054 w 7602260"/>
              <a:gd name="connsiteY9" fmla="*/ 0 h 877163"/>
              <a:gd name="connsiteX10" fmla="*/ 6987168 w 7602260"/>
              <a:gd name="connsiteY10" fmla="*/ 0 h 877163"/>
              <a:gd name="connsiteX11" fmla="*/ 7602260 w 7602260"/>
              <a:gd name="connsiteY11" fmla="*/ 0 h 877163"/>
              <a:gd name="connsiteX12" fmla="*/ 7602260 w 7602260"/>
              <a:gd name="connsiteY12" fmla="*/ 456125 h 877163"/>
              <a:gd name="connsiteX13" fmla="*/ 7602260 w 7602260"/>
              <a:gd name="connsiteY13" fmla="*/ 877163 h 877163"/>
              <a:gd name="connsiteX14" fmla="*/ 7063191 w 7602260"/>
              <a:gd name="connsiteY14" fmla="*/ 877163 h 877163"/>
              <a:gd name="connsiteX15" fmla="*/ 6220031 w 7602260"/>
              <a:gd name="connsiteY15" fmla="*/ 877163 h 877163"/>
              <a:gd name="connsiteX16" fmla="*/ 5604939 w 7602260"/>
              <a:gd name="connsiteY16" fmla="*/ 877163 h 877163"/>
              <a:gd name="connsiteX17" fmla="*/ 5141892 w 7602260"/>
              <a:gd name="connsiteY17" fmla="*/ 877163 h 877163"/>
              <a:gd name="connsiteX18" fmla="*/ 4678845 w 7602260"/>
              <a:gd name="connsiteY18" fmla="*/ 877163 h 877163"/>
              <a:gd name="connsiteX19" fmla="*/ 3911708 w 7602260"/>
              <a:gd name="connsiteY19" fmla="*/ 877163 h 877163"/>
              <a:gd name="connsiteX20" fmla="*/ 3144571 w 7602260"/>
              <a:gd name="connsiteY20" fmla="*/ 877163 h 877163"/>
              <a:gd name="connsiteX21" fmla="*/ 2529479 w 7602260"/>
              <a:gd name="connsiteY21" fmla="*/ 877163 h 877163"/>
              <a:gd name="connsiteX22" fmla="*/ 1990410 w 7602260"/>
              <a:gd name="connsiteY22" fmla="*/ 877163 h 877163"/>
              <a:gd name="connsiteX23" fmla="*/ 1451341 w 7602260"/>
              <a:gd name="connsiteY23" fmla="*/ 877163 h 877163"/>
              <a:gd name="connsiteX24" fmla="*/ 684203 w 7602260"/>
              <a:gd name="connsiteY24" fmla="*/ 877163 h 877163"/>
              <a:gd name="connsiteX25" fmla="*/ 0 w 7602260"/>
              <a:gd name="connsiteY25" fmla="*/ 877163 h 877163"/>
              <a:gd name="connsiteX26" fmla="*/ 0 w 7602260"/>
              <a:gd name="connsiteY26" fmla="*/ 438582 h 877163"/>
              <a:gd name="connsiteX27" fmla="*/ 0 w 7602260"/>
              <a:gd name="connsiteY27" fmla="*/ 0 h 8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2260" h="877163" extrusionOk="0">
                <a:moveTo>
                  <a:pt x="0" y="0"/>
                </a:moveTo>
                <a:cubicBezTo>
                  <a:pt x="163267" y="1461"/>
                  <a:pt x="478900" y="8643"/>
                  <a:pt x="767137" y="0"/>
                </a:cubicBezTo>
                <a:cubicBezTo>
                  <a:pt x="1055374" y="-8643"/>
                  <a:pt x="1214953" y="13720"/>
                  <a:pt x="1458252" y="0"/>
                </a:cubicBezTo>
                <a:cubicBezTo>
                  <a:pt x="1701552" y="-13720"/>
                  <a:pt x="2055138" y="-18363"/>
                  <a:pt x="2301411" y="0"/>
                </a:cubicBezTo>
                <a:cubicBezTo>
                  <a:pt x="2547684" y="18363"/>
                  <a:pt x="2865196" y="34032"/>
                  <a:pt x="3068549" y="0"/>
                </a:cubicBezTo>
                <a:cubicBezTo>
                  <a:pt x="3271902" y="-34032"/>
                  <a:pt x="3404316" y="-13423"/>
                  <a:pt x="3683641" y="0"/>
                </a:cubicBezTo>
                <a:cubicBezTo>
                  <a:pt x="3962966" y="13423"/>
                  <a:pt x="4123525" y="-8770"/>
                  <a:pt x="4450778" y="0"/>
                </a:cubicBezTo>
                <a:cubicBezTo>
                  <a:pt x="4778031" y="8770"/>
                  <a:pt x="4920621" y="-20764"/>
                  <a:pt x="5065870" y="0"/>
                </a:cubicBezTo>
                <a:cubicBezTo>
                  <a:pt x="5211119" y="20764"/>
                  <a:pt x="5576858" y="27326"/>
                  <a:pt x="5756984" y="0"/>
                </a:cubicBezTo>
                <a:cubicBezTo>
                  <a:pt x="5937110" y="-27326"/>
                  <a:pt x="6171284" y="8331"/>
                  <a:pt x="6296054" y="0"/>
                </a:cubicBezTo>
                <a:cubicBezTo>
                  <a:pt x="6420824" y="-8331"/>
                  <a:pt x="6795006" y="4985"/>
                  <a:pt x="6987168" y="0"/>
                </a:cubicBezTo>
                <a:cubicBezTo>
                  <a:pt x="7179330" y="-4985"/>
                  <a:pt x="7452901" y="-11507"/>
                  <a:pt x="7602260" y="0"/>
                </a:cubicBezTo>
                <a:cubicBezTo>
                  <a:pt x="7605708" y="138327"/>
                  <a:pt x="7596457" y="306186"/>
                  <a:pt x="7602260" y="456125"/>
                </a:cubicBezTo>
                <a:cubicBezTo>
                  <a:pt x="7608063" y="606064"/>
                  <a:pt x="7592011" y="717922"/>
                  <a:pt x="7602260" y="877163"/>
                </a:cubicBezTo>
                <a:cubicBezTo>
                  <a:pt x="7386291" y="871681"/>
                  <a:pt x="7266580" y="899180"/>
                  <a:pt x="7063191" y="877163"/>
                </a:cubicBezTo>
                <a:cubicBezTo>
                  <a:pt x="6859802" y="855146"/>
                  <a:pt x="6426159" y="868078"/>
                  <a:pt x="6220031" y="877163"/>
                </a:cubicBezTo>
                <a:cubicBezTo>
                  <a:pt x="6013903" y="886248"/>
                  <a:pt x="5741339" y="898713"/>
                  <a:pt x="5604939" y="877163"/>
                </a:cubicBezTo>
                <a:cubicBezTo>
                  <a:pt x="5468539" y="855613"/>
                  <a:pt x="5367009" y="874274"/>
                  <a:pt x="5141892" y="877163"/>
                </a:cubicBezTo>
                <a:cubicBezTo>
                  <a:pt x="4916775" y="880052"/>
                  <a:pt x="4828181" y="887626"/>
                  <a:pt x="4678845" y="877163"/>
                </a:cubicBezTo>
                <a:cubicBezTo>
                  <a:pt x="4529509" y="866700"/>
                  <a:pt x="4201108" y="846823"/>
                  <a:pt x="3911708" y="877163"/>
                </a:cubicBezTo>
                <a:cubicBezTo>
                  <a:pt x="3622308" y="907503"/>
                  <a:pt x="3503615" y="852617"/>
                  <a:pt x="3144571" y="877163"/>
                </a:cubicBezTo>
                <a:cubicBezTo>
                  <a:pt x="2785527" y="901709"/>
                  <a:pt x="2801760" y="858403"/>
                  <a:pt x="2529479" y="877163"/>
                </a:cubicBezTo>
                <a:cubicBezTo>
                  <a:pt x="2257198" y="895923"/>
                  <a:pt x="2172531" y="851498"/>
                  <a:pt x="1990410" y="877163"/>
                </a:cubicBezTo>
                <a:cubicBezTo>
                  <a:pt x="1808289" y="902828"/>
                  <a:pt x="1642783" y="893081"/>
                  <a:pt x="1451341" y="877163"/>
                </a:cubicBezTo>
                <a:cubicBezTo>
                  <a:pt x="1259899" y="861245"/>
                  <a:pt x="1006111" y="839762"/>
                  <a:pt x="684203" y="877163"/>
                </a:cubicBezTo>
                <a:cubicBezTo>
                  <a:pt x="362295" y="914564"/>
                  <a:pt x="256477" y="892333"/>
                  <a:pt x="0" y="877163"/>
                </a:cubicBezTo>
                <a:cubicBezTo>
                  <a:pt x="-17870" y="676924"/>
                  <a:pt x="-15391" y="565167"/>
                  <a:pt x="0" y="438582"/>
                </a:cubicBezTo>
                <a:cubicBezTo>
                  <a:pt x="15391" y="311997"/>
                  <a:pt x="-479" y="131704"/>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Wozu wollen sich alle freiwillig selbstverpflichten, beispielsweise zum Verzicht auf Multitasking? Wie sieht es mit Pünktlichkeit, dem Einhalten von Pausen sowie der zeitlichen Begrenzung von Redebeiträgen aus? </a:t>
            </a:r>
          </a:p>
        </p:txBody>
      </p:sp>
      <p:sp>
        <p:nvSpPr>
          <p:cNvPr id="6" name="Textfeld 5">
            <a:extLst>
              <a:ext uri="{FF2B5EF4-FFF2-40B4-BE49-F238E27FC236}">
                <a16:creationId xmlns:a16="http://schemas.microsoft.com/office/drawing/2014/main" id="{900D47C2-98CB-B74C-FE9A-4B4480AD6558}"/>
              </a:ext>
            </a:extLst>
          </p:cNvPr>
          <p:cNvSpPr txBox="1"/>
          <p:nvPr/>
        </p:nvSpPr>
        <p:spPr>
          <a:xfrm>
            <a:off x="3317774" y="3264430"/>
            <a:ext cx="7602259" cy="1400383"/>
          </a:xfrm>
          <a:custGeom>
            <a:avLst/>
            <a:gdLst>
              <a:gd name="connsiteX0" fmla="*/ 0 w 7602259"/>
              <a:gd name="connsiteY0" fmla="*/ 0 h 1400383"/>
              <a:gd name="connsiteX1" fmla="*/ 615092 w 7602259"/>
              <a:gd name="connsiteY1" fmla="*/ 0 h 1400383"/>
              <a:gd name="connsiteX2" fmla="*/ 1306206 w 7602259"/>
              <a:gd name="connsiteY2" fmla="*/ 0 h 1400383"/>
              <a:gd name="connsiteX3" fmla="*/ 1921298 w 7602259"/>
              <a:gd name="connsiteY3" fmla="*/ 0 h 1400383"/>
              <a:gd name="connsiteX4" fmla="*/ 2536390 w 7602259"/>
              <a:gd name="connsiteY4" fmla="*/ 0 h 1400383"/>
              <a:gd name="connsiteX5" fmla="*/ 2999437 w 7602259"/>
              <a:gd name="connsiteY5" fmla="*/ 0 h 1400383"/>
              <a:gd name="connsiteX6" fmla="*/ 3538506 w 7602259"/>
              <a:gd name="connsiteY6" fmla="*/ 0 h 1400383"/>
              <a:gd name="connsiteX7" fmla="*/ 4001553 w 7602259"/>
              <a:gd name="connsiteY7" fmla="*/ 0 h 1400383"/>
              <a:gd name="connsiteX8" fmla="*/ 4844712 w 7602259"/>
              <a:gd name="connsiteY8" fmla="*/ 0 h 1400383"/>
              <a:gd name="connsiteX9" fmla="*/ 5611849 w 7602259"/>
              <a:gd name="connsiteY9" fmla="*/ 0 h 1400383"/>
              <a:gd name="connsiteX10" fmla="*/ 6455009 w 7602259"/>
              <a:gd name="connsiteY10" fmla="*/ 0 h 1400383"/>
              <a:gd name="connsiteX11" fmla="*/ 6918056 w 7602259"/>
              <a:gd name="connsiteY11" fmla="*/ 0 h 1400383"/>
              <a:gd name="connsiteX12" fmla="*/ 7602259 w 7602259"/>
              <a:gd name="connsiteY12" fmla="*/ 0 h 1400383"/>
              <a:gd name="connsiteX13" fmla="*/ 7602259 w 7602259"/>
              <a:gd name="connsiteY13" fmla="*/ 466794 h 1400383"/>
              <a:gd name="connsiteX14" fmla="*/ 7602259 w 7602259"/>
              <a:gd name="connsiteY14" fmla="*/ 947592 h 1400383"/>
              <a:gd name="connsiteX15" fmla="*/ 7602259 w 7602259"/>
              <a:gd name="connsiteY15" fmla="*/ 1400383 h 1400383"/>
              <a:gd name="connsiteX16" fmla="*/ 6987167 w 7602259"/>
              <a:gd name="connsiteY16" fmla="*/ 1400383 h 1400383"/>
              <a:gd name="connsiteX17" fmla="*/ 6144008 w 7602259"/>
              <a:gd name="connsiteY17" fmla="*/ 1400383 h 1400383"/>
              <a:gd name="connsiteX18" fmla="*/ 5452893 w 7602259"/>
              <a:gd name="connsiteY18" fmla="*/ 1400383 h 1400383"/>
              <a:gd name="connsiteX19" fmla="*/ 4913824 w 7602259"/>
              <a:gd name="connsiteY19" fmla="*/ 1400383 h 1400383"/>
              <a:gd name="connsiteX20" fmla="*/ 4070664 w 7602259"/>
              <a:gd name="connsiteY20" fmla="*/ 1400383 h 1400383"/>
              <a:gd name="connsiteX21" fmla="*/ 3379550 w 7602259"/>
              <a:gd name="connsiteY21" fmla="*/ 1400383 h 1400383"/>
              <a:gd name="connsiteX22" fmla="*/ 2612413 w 7602259"/>
              <a:gd name="connsiteY22" fmla="*/ 1400383 h 1400383"/>
              <a:gd name="connsiteX23" fmla="*/ 2149366 w 7602259"/>
              <a:gd name="connsiteY23" fmla="*/ 1400383 h 1400383"/>
              <a:gd name="connsiteX24" fmla="*/ 1610297 w 7602259"/>
              <a:gd name="connsiteY24" fmla="*/ 1400383 h 1400383"/>
              <a:gd name="connsiteX25" fmla="*/ 1147250 w 7602259"/>
              <a:gd name="connsiteY25" fmla="*/ 1400383 h 1400383"/>
              <a:gd name="connsiteX26" fmla="*/ 0 w 7602259"/>
              <a:gd name="connsiteY26" fmla="*/ 1400383 h 1400383"/>
              <a:gd name="connsiteX27" fmla="*/ 0 w 7602259"/>
              <a:gd name="connsiteY27" fmla="*/ 961596 h 1400383"/>
              <a:gd name="connsiteX28" fmla="*/ 0 w 7602259"/>
              <a:gd name="connsiteY28" fmla="*/ 536813 h 1400383"/>
              <a:gd name="connsiteX29" fmla="*/ 0 w 7602259"/>
              <a:gd name="connsiteY29"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02259" h="1400383" extrusionOk="0">
                <a:moveTo>
                  <a:pt x="0" y="0"/>
                </a:moveTo>
                <a:cubicBezTo>
                  <a:pt x="282404" y="-17981"/>
                  <a:pt x="334676" y="11500"/>
                  <a:pt x="615092" y="0"/>
                </a:cubicBezTo>
                <a:cubicBezTo>
                  <a:pt x="895508" y="-11500"/>
                  <a:pt x="1158660" y="21423"/>
                  <a:pt x="1306206" y="0"/>
                </a:cubicBezTo>
                <a:cubicBezTo>
                  <a:pt x="1453752" y="-21423"/>
                  <a:pt x="1789671" y="-7537"/>
                  <a:pt x="1921298" y="0"/>
                </a:cubicBezTo>
                <a:cubicBezTo>
                  <a:pt x="2052925" y="7537"/>
                  <a:pt x="2261723" y="24362"/>
                  <a:pt x="2536390" y="0"/>
                </a:cubicBezTo>
                <a:cubicBezTo>
                  <a:pt x="2811057" y="-24362"/>
                  <a:pt x="2798766" y="-14584"/>
                  <a:pt x="2999437" y="0"/>
                </a:cubicBezTo>
                <a:cubicBezTo>
                  <a:pt x="3200108" y="14584"/>
                  <a:pt x="3298924" y="4631"/>
                  <a:pt x="3538506" y="0"/>
                </a:cubicBezTo>
                <a:cubicBezTo>
                  <a:pt x="3778088" y="-4631"/>
                  <a:pt x="3871268" y="-15175"/>
                  <a:pt x="4001553" y="0"/>
                </a:cubicBezTo>
                <a:cubicBezTo>
                  <a:pt x="4131838" y="15175"/>
                  <a:pt x="4550281" y="-13853"/>
                  <a:pt x="4844712" y="0"/>
                </a:cubicBezTo>
                <a:cubicBezTo>
                  <a:pt x="5139143" y="13853"/>
                  <a:pt x="5316260" y="438"/>
                  <a:pt x="5611849" y="0"/>
                </a:cubicBezTo>
                <a:cubicBezTo>
                  <a:pt x="5907438" y="-438"/>
                  <a:pt x="6093930" y="-1241"/>
                  <a:pt x="6455009" y="0"/>
                </a:cubicBezTo>
                <a:cubicBezTo>
                  <a:pt x="6816088" y="1241"/>
                  <a:pt x="6740562" y="13222"/>
                  <a:pt x="6918056" y="0"/>
                </a:cubicBezTo>
                <a:cubicBezTo>
                  <a:pt x="7095550" y="-13222"/>
                  <a:pt x="7449158" y="-14640"/>
                  <a:pt x="7602259" y="0"/>
                </a:cubicBezTo>
                <a:cubicBezTo>
                  <a:pt x="7582109" y="221711"/>
                  <a:pt x="7625427" y="275498"/>
                  <a:pt x="7602259" y="466794"/>
                </a:cubicBezTo>
                <a:cubicBezTo>
                  <a:pt x="7579091" y="658090"/>
                  <a:pt x="7591263" y="726387"/>
                  <a:pt x="7602259" y="947592"/>
                </a:cubicBezTo>
                <a:cubicBezTo>
                  <a:pt x="7613255" y="1168797"/>
                  <a:pt x="7609549" y="1287970"/>
                  <a:pt x="7602259" y="1400383"/>
                </a:cubicBezTo>
                <a:cubicBezTo>
                  <a:pt x="7427119" y="1401540"/>
                  <a:pt x="7116214" y="1407941"/>
                  <a:pt x="6987167" y="1400383"/>
                </a:cubicBezTo>
                <a:cubicBezTo>
                  <a:pt x="6858120" y="1392825"/>
                  <a:pt x="6514941" y="1437322"/>
                  <a:pt x="6144008" y="1400383"/>
                </a:cubicBezTo>
                <a:cubicBezTo>
                  <a:pt x="5773075" y="1363444"/>
                  <a:pt x="5647846" y="1403662"/>
                  <a:pt x="5452893" y="1400383"/>
                </a:cubicBezTo>
                <a:cubicBezTo>
                  <a:pt x="5257940" y="1397104"/>
                  <a:pt x="5152048" y="1393130"/>
                  <a:pt x="4913824" y="1400383"/>
                </a:cubicBezTo>
                <a:cubicBezTo>
                  <a:pt x="4675600" y="1407636"/>
                  <a:pt x="4269895" y="1436394"/>
                  <a:pt x="4070664" y="1400383"/>
                </a:cubicBezTo>
                <a:cubicBezTo>
                  <a:pt x="3871433" y="1364372"/>
                  <a:pt x="3561495" y="1373579"/>
                  <a:pt x="3379550" y="1400383"/>
                </a:cubicBezTo>
                <a:cubicBezTo>
                  <a:pt x="3197605" y="1427187"/>
                  <a:pt x="2921791" y="1402278"/>
                  <a:pt x="2612413" y="1400383"/>
                </a:cubicBezTo>
                <a:cubicBezTo>
                  <a:pt x="2303035" y="1398488"/>
                  <a:pt x="2313337" y="1407228"/>
                  <a:pt x="2149366" y="1400383"/>
                </a:cubicBezTo>
                <a:cubicBezTo>
                  <a:pt x="1985395" y="1393538"/>
                  <a:pt x="1741838" y="1418444"/>
                  <a:pt x="1610297" y="1400383"/>
                </a:cubicBezTo>
                <a:cubicBezTo>
                  <a:pt x="1478756" y="1382322"/>
                  <a:pt x="1248900" y="1381616"/>
                  <a:pt x="1147250" y="1400383"/>
                </a:cubicBezTo>
                <a:cubicBezTo>
                  <a:pt x="1045600" y="1419150"/>
                  <a:pt x="566372" y="1375155"/>
                  <a:pt x="0" y="1400383"/>
                </a:cubicBezTo>
                <a:cubicBezTo>
                  <a:pt x="-21085" y="1185836"/>
                  <a:pt x="-15296" y="1066357"/>
                  <a:pt x="0" y="961596"/>
                </a:cubicBezTo>
                <a:cubicBezTo>
                  <a:pt x="15296" y="856835"/>
                  <a:pt x="4525" y="674985"/>
                  <a:pt x="0" y="536813"/>
                </a:cubicBezTo>
                <a:cubicBezTo>
                  <a:pt x="-4525" y="398641"/>
                  <a:pt x="-25915" y="227547"/>
                  <a:pt x="0" y="0"/>
                </a:cubicBezTo>
                <a:close/>
              </a:path>
            </a:pathLst>
          </a:custGeom>
          <a:noFill/>
          <a:ln>
            <a:solidFill>
              <a:schemeClr val="tx1"/>
            </a:solidFill>
            <a:extLst>
              <a:ext uri="{C807C97D-BFC1-408E-A445-0C87EB9F89A2}">
                <ask:lineSketchStyleProps xmlns:ask="http://schemas.microsoft.com/office/drawing/2018/sketchyshapes" sd="1660082848">
                  <a:prstGeom prst="rect">
                    <a:avLst/>
                  </a:prstGeom>
                  <ask:type>
                    <ask:lineSketchFreehand/>
                  </ask:type>
                </ask:lineSketchStyleProps>
              </a:ext>
            </a:extLst>
          </a:ln>
        </p:spPr>
        <p:txBody>
          <a:bodyPr wrap="square">
            <a:spAutoFit/>
          </a:bodyPr>
          <a:lstStyle/>
          <a:p>
            <a:r>
              <a:rPr lang="en-GB" sz="1700" dirty="0">
                <a:latin typeface="Arial" panose="020B0604020202020204" pitchFamily="34" charset="0"/>
                <a:cs typeface="Arial" panose="020B0604020202020204" pitchFamily="34" charset="0"/>
              </a:rPr>
              <a:t>Wie </a:t>
            </a:r>
            <a:r>
              <a:rPr lang="en-GB" sz="1700" dirty="0" err="1">
                <a:latin typeface="Arial" panose="020B0604020202020204" pitchFamily="34" charset="0"/>
                <a:cs typeface="Arial" panose="020B0604020202020204" pitchFamily="34" charset="0"/>
              </a:rPr>
              <a:t>nehmen</a:t>
            </a:r>
            <a:r>
              <a:rPr lang="en-GB" sz="1700" dirty="0">
                <a:latin typeface="Arial" panose="020B0604020202020204" pitchFamily="34" charset="0"/>
                <a:cs typeface="Arial" panose="020B0604020202020204" pitchFamily="34" charset="0"/>
              </a:rPr>
              <a:t> alle </a:t>
            </a:r>
            <a:r>
              <a:rPr lang="en-GB" sz="1700" dirty="0" err="1">
                <a:latin typeface="Arial" panose="020B0604020202020204" pitchFamily="34" charset="0"/>
                <a:cs typeface="Arial" panose="020B0604020202020204" pitchFamily="34" charset="0"/>
              </a:rPr>
              <a:t>ihre</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Eigenverantwortung</a:t>
            </a:r>
            <a:r>
              <a:rPr lang="en-GB" sz="1700" dirty="0">
                <a:latin typeface="Arial" panose="020B0604020202020204" pitchFamily="34" charset="0"/>
                <a:cs typeface="Arial" panose="020B0604020202020204" pitchFamily="34" charset="0"/>
              </a:rPr>
              <a:t> für das </a:t>
            </a:r>
            <a:r>
              <a:rPr lang="en-GB" sz="1700" dirty="0" err="1">
                <a:latin typeface="Arial" panose="020B0604020202020204" pitchFamily="34" charset="0"/>
                <a:cs typeface="Arial" panose="020B0604020202020204" pitchFamily="34" charset="0"/>
              </a:rPr>
              <a:t>Lernen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wahr</a:t>
            </a:r>
            <a:r>
              <a:rPr lang="en-GB" sz="1700" dirty="0">
                <a:latin typeface="Arial" panose="020B0604020202020204" pitchFamily="34" charset="0"/>
                <a:cs typeface="Arial" panose="020B0604020202020204" pitchFamily="34" charset="0"/>
              </a:rPr>
              <a:t>? </a:t>
            </a:r>
          </a:p>
          <a:p>
            <a:r>
              <a:rPr lang="en-GB" sz="1700" dirty="0">
                <a:latin typeface="Arial" panose="020B0604020202020204" pitchFamily="34" charset="0"/>
                <a:cs typeface="Arial" panose="020B0604020202020204" pitchFamily="34" charset="0"/>
              </a:rPr>
              <a:t>Wie </a:t>
            </a:r>
            <a:r>
              <a:rPr lang="en-GB" sz="1700" dirty="0" err="1">
                <a:latin typeface="Arial" panose="020B0604020202020204" pitchFamily="34" charset="0"/>
                <a:cs typeface="Arial" panose="020B0604020202020204" pitchFamily="34" charset="0"/>
              </a:rPr>
              <a:t>kann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sich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jede:r</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einzelne</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aktiv</a:t>
            </a:r>
            <a:r>
              <a:rPr lang="en-GB" sz="1700" dirty="0">
                <a:latin typeface="Arial" panose="020B0604020202020204" pitchFamily="34" charset="0"/>
                <a:cs typeface="Arial" panose="020B0604020202020204" pitchFamily="34" charset="0"/>
              </a:rPr>
              <a:t> in die </a:t>
            </a:r>
            <a:r>
              <a:rPr lang="en-GB" sz="1700" dirty="0" err="1">
                <a:latin typeface="Arial" panose="020B0604020202020204" pitchFamily="34" charset="0"/>
                <a:cs typeface="Arial" panose="020B0604020202020204" pitchFamily="34" charset="0"/>
              </a:rPr>
              <a:t>Veranstaltung</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einbringen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im</a:t>
            </a:r>
            <a:r>
              <a:rPr lang="en-GB" sz="1700" dirty="0">
                <a:latin typeface="Arial" panose="020B0604020202020204" pitchFamily="34" charset="0"/>
                <a:cs typeface="Arial" panose="020B0604020202020204" pitchFamily="34" charset="0"/>
              </a:rPr>
              <a:t> Plenum und in </a:t>
            </a:r>
            <a:r>
              <a:rPr lang="en-GB" sz="1700" dirty="0" err="1">
                <a:latin typeface="Arial" panose="020B0604020202020204" pitchFamily="34" charset="0"/>
                <a:cs typeface="Arial" panose="020B0604020202020204" pitchFamily="34" charset="0"/>
              </a:rPr>
              <a:t>Arbeitsphasen</a:t>
            </a:r>
            <a:r>
              <a:rPr lang="en-GB" sz="1700" dirty="0">
                <a:latin typeface="Arial" panose="020B0604020202020204" pitchFamily="34" charset="0"/>
                <a:cs typeface="Arial" panose="020B0604020202020204" pitchFamily="34" charset="0"/>
              </a:rPr>
              <a:t>? Wie </a:t>
            </a:r>
            <a:r>
              <a:rPr lang="en-GB" sz="1700" dirty="0" err="1">
                <a:latin typeface="Arial" panose="020B0604020202020204" pitchFamily="34" charset="0"/>
                <a:cs typeface="Arial" panose="020B0604020202020204" pitchFamily="34" charset="0"/>
              </a:rPr>
              <a:t>wird</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mit</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individuellen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Fragen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Anliegen</a:t>
            </a:r>
            <a:r>
              <a:rPr lang="en-GB" sz="1700" dirty="0">
                <a:latin typeface="Arial" panose="020B0604020202020204" pitchFamily="34" charset="0"/>
                <a:cs typeface="Arial" panose="020B0604020202020204" pitchFamily="34" charset="0"/>
              </a:rPr>
              <a:t> und </a:t>
            </a:r>
            <a:r>
              <a:rPr lang="en-GB" sz="1700" dirty="0" err="1">
                <a:latin typeface="Arial" panose="020B0604020202020204" pitchFamily="34" charset="0"/>
                <a:cs typeface="Arial" panose="020B0604020202020204" pitchFamily="34" charset="0"/>
              </a:rPr>
              <a:t>Unterstützungsbedarfen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verfahren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Wodurch</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gelingt</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a:t>
            </a:r>
            <a:r>
              <a:rPr lang="en-GB" sz="1700" dirty="0">
                <a:latin typeface="Arial" panose="020B0604020202020204" pitchFamily="34" charset="0"/>
                <a:cs typeface="Arial" panose="020B0604020202020204" pitchFamily="34" charset="0"/>
              </a:rPr>
              <a:t> </a:t>
            </a:r>
            <a:r>
              <a:rPr lang="en-GB" sz="1700" dirty="0" err="1">
                <a:latin typeface="Arial" panose="020B0604020202020204" pitchFamily="34" charset="0"/>
                <a:cs typeface="Arial" panose="020B0604020202020204" pitchFamily="34" charset="0"/>
              </a:rPr>
              <a:t>Einlassen</a:t>
            </a:r>
            <a:r>
              <a:rPr lang="en-GB" sz="1700" dirty="0">
                <a:latin typeface="Arial" panose="020B0604020202020204" pitchFamily="34" charset="0"/>
                <a:cs typeface="Arial" panose="020B0604020202020204" pitchFamily="34" charset="0"/>
              </a:rPr>
              <a:t> auf </a:t>
            </a:r>
            <a:r>
              <a:rPr lang="en-GB" sz="1700" dirty="0" err="1">
                <a:latin typeface="Arial" panose="020B0604020202020204" pitchFamily="34" charset="0"/>
                <a:cs typeface="Arial" panose="020B0604020202020204" pitchFamily="34" charset="0"/>
              </a:rPr>
              <a:t>Ungewohntes</a:t>
            </a:r>
            <a:r>
              <a:rPr lang="en-GB" sz="1700" dirty="0">
                <a:latin typeface="Arial" panose="020B0604020202020204" pitchFamily="34" charset="0"/>
                <a:cs typeface="Arial" panose="020B0604020202020204" pitchFamily="34" charset="0"/>
              </a:rPr>
              <a:t> und </a:t>
            </a:r>
            <a:r>
              <a:rPr lang="en-GB" sz="1700" dirty="0" err="1">
                <a:latin typeface="Arial" panose="020B0604020202020204" pitchFamily="34" charset="0"/>
                <a:cs typeface="Arial" panose="020B0604020202020204" pitchFamily="34" charset="0"/>
              </a:rPr>
              <a:t>Neues</a:t>
            </a:r>
            <a:r>
              <a:rPr lang="en-GB" sz="1700" dirty="0">
                <a:latin typeface="Arial" panose="020B0604020202020204" pitchFamily="34" charset="0"/>
                <a:cs typeface="Arial" panose="020B0604020202020204" pitchFamily="34" charset="0"/>
              </a:rPr>
              <a:t>? </a:t>
            </a:r>
          </a:p>
        </p:txBody>
      </p:sp>
      <p:sp>
        <p:nvSpPr>
          <p:cNvPr id="11" name="Textfeld 10">
            <a:extLst>
              <a:ext uri="{FF2B5EF4-FFF2-40B4-BE49-F238E27FC236}">
                <a16:creationId xmlns:a16="http://schemas.microsoft.com/office/drawing/2014/main" id="{3800319C-1619-8A42-EF00-8F4F8401F011}"/>
              </a:ext>
            </a:extLst>
          </p:cNvPr>
          <p:cNvSpPr txBox="1"/>
          <p:nvPr/>
        </p:nvSpPr>
        <p:spPr>
          <a:xfrm>
            <a:off x="3317775" y="4857978"/>
            <a:ext cx="7602258" cy="1400383"/>
          </a:xfrm>
          <a:custGeom>
            <a:avLst/>
            <a:gdLst>
              <a:gd name="connsiteX0" fmla="*/ 0 w 7602258"/>
              <a:gd name="connsiteY0" fmla="*/ 0 h 1400383"/>
              <a:gd name="connsiteX1" fmla="*/ 843160 w 7602258"/>
              <a:gd name="connsiteY1" fmla="*/ 0 h 1400383"/>
              <a:gd name="connsiteX2" fmla="*/ 1306206 w 7602258"/>
              <a:gd name="connsiteY2" fmla="*/ 0 h 1400383"/>
              <a:gd name="connsiteX3" fmla="*/ 2149366 w 7602258"/>
              <a:gd name="connsiteY3" fmla="*/ 0 h 1400383"/>
              <a:gd name="connsiteX4" fmla="*/ 2764457 w 7602258"/>
              <a:gd name="connsiteY4" fmla="*/ 0 h 1400383"/>
              <a:gd name="connsiteX5" fmla="*/ 3531594 w 7602258"/>
              <a:gd name="connsiteY5" fmla="*/ 0 h 1400383"/>
              <a:gd name="connsiteX6" fmla="*/ 4374754 w 7602258"/>
              <a:gd name="connsiteY6" fmla="*/ 0 h 1400383"/>
              <a:gd name="connsiteX7" fmla="*/ 5141891 w 7602258"/>
              <a:gd name="connsiteY7" fmla="*/ 0 h 1400383"/>
              <a:gd name="connsiteX8" fmla="*/ 5604937 w 7602258"/>
              <a:gd name="connsiteY8" fmla="*/ 0 h 1400383"/>
              <a:gd name="connsiteX9" fmla="*/ 6448097 w 7602258"/>
              <a:gd name="connsiteY9" fmla="*/ 0 h 1400383"/>
              <a:gd name="connsiteX10" fmla="*/ 7602258 w 7602258"/>
              <a:gd name="connsiteY10" fmla="*/ 0 h 1400383"/>
              <a:gd name="connsiteX11" fmla="*/ 7602258 w 7602258"/>
              <a:gd name="connsiteY11" fmla="*/ 452791 h 1400383"/>
              <a:gd name="connsiteX12" fmla="*/ 7602258 w 7602258"/>
              <a:gd name="connsiteY12" fmla="*/ 933589 h 1400383"/>
              <a:gd name="connsiteX13" fmla="*/ 7602258 w 7602258"/>
              <a:gd name="connsiteY13" fmla="*/ 1400383 h 1400383"/>
              <a:gd name="connsiteX14" fmla="*/ 7139211 w 7602258"/>
              <a:gd name="connsiteY14" fmla="*/ 1400383 h 1400383"/>
              <a:gd name="connsiteX15" fmla="*/ 6372074 w 7602258"/>
              <a:gd name="connsiteY15" fmla="*/ 1400383 h 1400383"/>
              <a:gd name="connsiteX16" fmla="*/ 5528915 w 7602258"/>
              <a:gd name="connsiteY16" fmla="*/ 1400383 h 1400383"/>
              <a:gd name="connsiteX17" fmla="*/ 5065868 w 7602258"/>
              <a:gd name="connsiteY17" fmla="*/ 1400383 h 1400383"/>
              <a:gd name="connsiteX18" fmla="*/ 4526799 w 7602258"/>
              <a:gd name="connsiteY18" fmla="*/ 1400383 h 1400383"/>
              <a:gd name="connsiteX19" fmla="*/ 3759662 w 7602258"/>
              <a:gd name="connsiteY19" fmla="*/ 1400383 h 1400383"/>
              <a:gd name="connsiteX20" fmla="*/ 3068548 w 7602258"/>
              <a:gd name="connsiteY20" fmla="*/ 1400383 h 1400383"/>
              <a:gd name="connsiteX21" fmla="*/ 2301411 w 7602258"/>
              <a:gd name="connsiteY21" fmla="*/ 1400383 h 1400383"/>
              <a:gd name="connsiteX22" fmla="*/ 1458251 w 7602258"/>
              <a:gd name="connsiteY22" fmla="*/ 1400383 h 1400383"/>
              <a:gd name="connsiteX23" fmla="*/ 615092 w 7602258"/>
              <a:gd name="connsiteY23" fmla="*/ 1400383 h 1400383"/>
              <a:gd name="connsiteX24" fmla="*/ 0 w 7602258"/>
              <a:gd name="connsiteY24" fmla="*/ 1400383 h 1400383"/>
              <a:gd name="connsiteX25" fmla="*/ 0 w 7602258"/>
              <a:gd name="connsiteY25" fmla="*/ 947592 h 1400383"/>
              <a:gd name="connsiteX26" fmla="*/ 0 w 7602258"/>
              <a:gd name="connsiteY26" fmla="*/ 452791 h 1400383"/>
              <a:gd name="connsiteX27" fmla="*/ 0 w 7602258"/>
              <a:gd name="connsiteY27"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2258" h="1400383" extrusionOk="0">
                <a:moveTo>
                  <a:pt x="0" y="0"/>
                </a:moveTo>
                <a:cubicBezTo>
                  <a:pt x="410547" y="440"/>
                  <a:pt x="611022" y="-14168"/>
                  <a:pt x="843160" y="0"/>
                </a:cubicBezTo>
                <a:cubicBezTo>
                  <a:pt x="1075298" y="14168"/>
                  <a:pt x="1155103" y="-18587"/>
                  <a:pt x="1306206" y="0"/>
                </a:cubicBezTo>
                <a:cubicBezTo>
                  <a:pt x="1457309" y="18587"/>
                  <a:pt x="1784239" y="-32361"/>
                  <a:pt x="2149366" y="0"/>
                </a:cubicBezTo>
                <a:cubicBezTo>
                  <a:pt x="2514493" y="32361"/>
                  <a:pt x="2609224" y="12578"/>
                  <a:pt x="2764457" y="0"/>
                </a:cubicBezTo>
                <a:cubicBezTo>
                  <a:pt x="2919690" y="-12578"/>
                  <a:pt x="3224127" y="-12046"/>
                  <a:pt x="3531594" y="0"/>
                </a:cubicBezTo>
                <a:cubicBezTo>
                  <a:pt x="3839061" y="12046"/>
                  <a:pt x="4000423" y="-27509"/>
                  <a:pt x="4374754" y="0"/>
                </a:cubicBezTo>
                <a:cubicBezTo>
                  <a:pt x="4749085" y="27509"/>
                  <a:pt x="4882802" y="-23269"/>
                  <a:pt x="5141891" y="0"/>
                </a:cubicBezTo>
                <a:cubicBezTo>
                  <a:pt x="5400980" y="23269"/>
                  <a:pt x="5492028" y="14194"/>
                  <a:pt x="5604937" y="0"/>
                </a:cubicBezTo>
                <a:cubicBezTo>
                  <a:pt x="5717846" y="-14194"/>
                  <a:pt x="6113756" y="6639"/>
                  <a:pt x="6448097" y="0"/>
                </a:cubicBezTo>
                <a:cubicBezTo>
                  <a:pt x="6782438" y="-6639"/>
                  <a:pt x="7206255" y="1729"/>
                  <a:pt x="7602258" y="0"/>
                </a:cubicBezTo>
                <a:cubicBezTo>
                  <a:pt x="7590632" y="106546"/>
                  <a:pt x="7586546" y="332059"/>
                  <a:pt x="7602258" y="452791"/>
                </a:cubicBezTo>
                <a:cubicBezTo>
                  <a:pt x="7617970" y="573523"/>
                  <a:pt x="7599619" y="742475"/>
                  <a:pt x="7602258" y="933589"/>
                </a:cubicBezTo>
                <a:cubicBezTo>
                  <a:pt x="7604897" y="1124703"/>
                  <a:pt x="7596673" y="1189623"/>
                  <a:pt x="7602258" y="1400383"/>
                </a:cubicBezTo>
                <a:cubicBezTo>
                  <a:pt x="7450990" y="1398888"/>
                  <a:pt x="7316546" y="1406061"/>
                  <a:pt x="7139211" y="1400383"/>
                </a:cubicBezTo>
                <a:cubicBezTo>
                  <a:pt x="6961876" y="1394705"/>
                  <a:pt x="6599277" y="1402341"/>
                  <a:pt x="6372074" y="1400383"/>
                </a:cubicBezTo>
                <a:cubicBezTo>
                  <a:pt x="6144871" y="1398425"/>
                  <a:pt x="5766275" y="1388042"/>
                  <a:pt x="5528915" y="1400383"/>
                </a:cubicBezTo>
                <a:cubicBezTo>
                  <a:pt x="5291555" y="1412724"/>
                  <a:pt x="5267824" y="1389266"/>
                  <a:pt x="5065868" y="1400383"/>
                </a:cubicBezTo>
                <a:cubicBezTo>
                  <a:pt x="4863912" y="1411500"/>
                  <a:pt x="4784884" y="1389965"/>
                  <a:pt x="4526799" y="1400383"/>
                </a:cubicBezTo>
                <a:cubicBezTo>
                  <a:pt x="4268714" y="1410801"/>
                  <a:pt x="4056910" y="1396740"/>
                  <a:pt x="3759662" y="1400383"/>
                </a:cubicBezTo>
                <a:cubicBezTo>
                  <a:pt x="3462414" y="1404026"/>
                  <a:pt x="3361343" y="1428194"/>
                  <a:pt x="3068548" y="1400383"/>
                </a:cubicBezTo>
                <a:cubicBezTo>
                  <a:pt x="2775753" y="1372572"/>
                  <a:pt x="2475819" y="1433510"/>
                  <a:pt x="2301411" y="1400383"/>
                </a:cubicBezTo>
                <a:cubicBezTo>
                  <a:pt x="2127003" y="1367256"/>
                  <a:pt x="1756753" y="1432234"/>
                  <a:pt x="1458251" y="1400383"/>
                </a:cubicBezTo>
                <a:cubicBezTo>
                  <a:pt x="1159749" y="1368532"/>
                  <a:pt x="1035213" y="1427129"/>
                  <a:pt x="615092" y="1400383"/>
                </a:cubicBezTo>
                <a:cubicBezTo>
                  <a:pt x="194971" y="1373637"/>
                  <a:pt x="152045" y="1372266"/>
                  <a:pt x="0" y="1400383"/>
                </a:cubicBezTo>
                <a:cubicBezTo>
                  <a:pt x="8707" y="1240664"/>
                  <a:pt x="14091" y="1094589"/>
                  <a:pt x="0" y="947592"/>
                </a:cubicBezTo>
                <a:cubicBezTo>
                  <a:pt x="-14091" y="800595"/>
                  <a:pt x="-7491" y="555765"/>
                  <a:pt x="0" y="452791"/>
                </a:cubicBezTo>
                <a:cubicBezTo>
                  <a:pt x="7491" y="349817"/>
                  <a:pt x="424" y="181049"/>
                  <a:pt x="0" y="0"/>
                </a:cubicBezTo>
                <a:close/>
              </a:path>
            </a:pathLst>
          </a:custGeom>
          <a:noFill/>
          <a:ln>
            <a:solidFill>
              <a:schemeClr val="tx1"/>
            </a:solidFill>
            <a:extLst>
              <a:ext uri="{C807C97D-BFC1-408E-A445-0C87EB9F89A2}">
                <ask:lineSketchStyleProps xmlns:ask="http://schemas.microsoft.com/office/drawing/2018/sketchyshapes" sd="3730794480">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Wer leistet welchen Beitrag zum Gelingen der Veranstaltung? Wer ist für was zuständig? Welche jeweilige Expertise kann </a:t>
            </a:r>
            <a:r>
              <a:rPr lang="de-DE" sz="1700" dirty="0" err="1">
                <a:latin typeface="Arial" panose="020B0604020202020204" pitchFamily="34" charset="0"/>
                <a:cs typeface="Arial" panose="020B0604020202020204" pitchFamily="34" charset="0"/>
              </a:rPr>
              <a:t>jede:r</a:t>
            </a:r>
            <a:r>
              <a:rPr lang="de-DE" sz="1700" dirty="0">
                <a:latin typeface="Arial" panose="020B0604020202020204" pitchFamily="34" charset="0"/>
                <a:cs typeface="Arial" panose="020B0604020202020204" pitchFamily="34" charset="0"/>
              </a:rPr>
              <a:t> einzelne einbringen? Welche Bedeutung hat ein „</a:t>
            </a:r>
            <a:r>
              <a:rPr lang="de-DE" sz="1700" dirty="0" err="1">
                <a:latin typeface="Arial" panose="020B0604020202020204" pitchFamily="34" charset="0"/>
                <a:cs typeface="Arial" panose="020B0604020202020204" pitchFamily="34" charset="0"/>
              </a:rPr>
              <a:t>beginner‘s</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mind</a:t>
            </a:r>
            <a:r>
              <a:rPr lang="de-DE" sz="1700" dirty="0">
                <a:latin typeface="Arial" panose="020B0604020202020204" pitchFamily="34" charset="0"/>
                <a:cs typeface="Arial" panose="020B0604020202020204" pitchFamily="34" charset="0"/>
              </a:rPr>
              <a:t>“? Wie sieht die Fehlerkultur aus? </a:t>
            </a:r>
            <a:r>
              <a:rPr lang="de-DE" sz="1700" dirty="0">
                <a:solidFill>
                  <a:srgbClr val="000000"/>
                </a:solidFill>
                <a:latin typeface="Arial" panose="020B0604020202020204" pitchFamily="34" charset="0"/>
                <a:cs typeface="Arial" panose="020B0604020202020204" pitchFamily="34" charset="0"/>
              </a:rPr>
              <a:t>Was braucht es, damit kooperatives Lernen gelingen kann, Studierende sich trauen, Fragen zu stellen und Beiträge zu leisten?</a:t>
            </a:r>
            <a:r>
              <a:rPr lang="de-DE" sz="1700" dirty="0">
                <a:latin typeface="Arial" panose="020B0604020202020204" pitchFamily="34" charset="0"/>
                <a:cs typeface="Arial" panose="020B0604020202020204" pitchFamily="34" charset="0"/>
              </a:rPr>
              <a:t> </a:t>
            </a:r>
          </a:p>
        </p:txBody>
      </p:sp>
      <p:sp>
        <p:nvSpPr>
          <p:cNvPr id="7" name="Rechteck 6">
            <a:extLst>
              <a:ext uri="{FF2B5EF4-FFF2-40B4-BE49-F238E27FC236}">
                <a16:creationId xmlns:a16="http://schemas.microsoft.com/office/drawing/2014/main" id="{7E72B2A4-1DF8-1077-B3E7-E1E1C64B2F98}"/>
              </a:ext>
            </a:extLst>
          </p:cNvPr>
          <p:cNvSpPr/>
          <p:nvPr/>
        </p:nvSpPr>
        <p:spPr>
          <a:xfrm>
            <a:off x="407773" y="383060"/>
            <a:ext cx="11310094" cy="6029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Oval 2">
            <a:extLst>
              <a:ext uri="{FF2B5EF4-FFF2-40B4-BE49-F238E27FC236}">
                <a16:creationId xmlns:a16="http://schemas.microsoft.com/office/drawing/2014/main" id="{545F31F0-8880-94AA-AD71-7A696F7B8EEC}"/>
              </a:ext>
            </a:extLst>
          </p:cNvPr>
          <p:cNvSpPr/>
          <p:nvPr/>
        </p:nvSpPr>
        <p:spPr>
          <a:xfrm>
            <a:off x="10734203" y="180614"/>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sp>
        <p:nvSpPr>
          <p:cNvPr id="9" name="Band nach oben 8">
            <a:extLst>
              <a:ext uri="{FF2B5EF4-FFF2-40B4-BE49-F238E27FC236}">
                <a16:creationId xmlns:a16="http://schemas.microsoft.com/office/drawing/2014/main" id="{3A509CCD-778F-8BD4-1EBD-AED935BBAA6C}"/>
              </a:ext>
            </a:extLst>
          </p:cNvPr>
          <p:cNvSpPr/>
          <p:nvPr/>
        </p:nvSpPr>
        <p:spPr>
          <a:xfrm>
            <a:off x="4196291" y="142959"/>
            <a:ext cx="5486400" cy="612648"/>
          </a:xfrm>
          <a:prstGeom prst="ribbon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ysClr val="windowText" lastClr="000000"/>
                </a:solidFill>
                <a:latin typeface="NeulandFont" pitchFamily="2" charset="0"/>
              </a:rPr>
              <a:t>Die Kategorien</a:t>
            </a:r>
          </a:p>
        </p:txBody>
      </p:sp>
      <p:sp>
        <p:nvSpPr>
          <p:cNvPr id="2" name="TextBox 1">
            <a:extLst>
              <a:ext uri="{FF2B5EF4-FFF2-40B4-BE49-F238E27FC236}">
                <a16:creationId xmlns:a16="http://schemas.microsoft.com/office/drawing/2014/main" id="{CB4E0986-6D00-46D6-FF93-A2FBC823802A}"/>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5" name="Picture 4">
            <a:hlinkClick r:id="rId7"/>
            <a:extLst>
              <a:ext uri="{FF2B5EF4-FFF2-40B4-BE49-F238E27FC236}">
                <a16:creationId xmlns:a16="http://schemas.microsoft.com/office/drawing/2014/main" id="{48FBDB67-BD11-380E-9043-3C2FE58E8916}"/>
              </a:ext>
            </a:extLst>
          </p:cNvPr>
          <p:cNvPicPr>
            <a:picLocks noChangeAspect="1"/>
          </p:cNvPicPr>
          <p:nvPr/>
        </p:nvPicPr>
        <p:blipFill>
          <a:blip r:embed="rId8"/>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310597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A85E2D4-D162-8BCD-04B6-32DBF1FEB868}"/>
              </a:ext>
            </a:extLst>
          </p:cNvPr>
          <p:cNvSpPr txBox="1"/>
          <p:nvPr/>
        </p:nvSpPr>
        <p:spPr>
          <a:xfrm>
            <a:off x="3088156" y="766373"/>
            <a:ext cx="7974092" cy="1400383"/>
          </a:xfrm>
          <a:custGeom>
            <a:avLst/>
            <a:gdLst>
              <a:gd name="connsiteX0" fmla="*/ 0 w 7974092"/>
              <a:gd name="connsiteY0" fmla="*/ 0 h 1400383"/>
              <a:gd name="connsiteX1" fmla="*/ 584767 w 7974092"/>
              <a:gd name="connsiteY1" fmla="*/ 0 h 1400383"/>
              <a:gd name="connsiteX2" fmla="*/ 1010052 w 7974092"/>
              <a:gd name="connsiteY2" fmla="*/ 0 h 1400383"/>
              <a:gd name="connsiteX3" fmla="*/ 1834041 w 7974092"/>
              <a:gd name="connsiteY3" fmla="*/ 0 h 1400383"/>
              <a:gd name="connsiteX4" fmla="*/ 2418808 w 7974092"/>
              <a:gd name="connsiteY4" fmla="*/ 0 h 1400383"/>
              <a:gd name="connsiteX5" fmla="*/ 3003575 w 7974092"/>
              <a:gd name="connsiteY5" fmla="*/ 0 h 1400383"/>
              <a:gd name="connsiteX6" fmla="*/ 3827564 w 7974092"/>
              <a:gd name="connsiteY6" fmla="*/ 0 h 1400383"/>
              <a:gd name="connsiteX7" fmla="*/ 4332590 w 7974092"/>
              <a:gd name="connsiteY7" fmla="*/ 0 h 1400383"/>
              <a:gd name="connsiteX8" fmla="*/ 5156579 w 7974092"/>
              <a:gd name="connsiteY8" fmla="*/ 0 h 1400383"/>
              <a:gd name="connsiteX9" fmla="*/ 5980569 w 7974092"/>
              <a:gd name="connsiteY9" fmla="*/ 0 h 1400383"/>
              <a:gd name="connsiteX10" fmla="*/ 6645077 w 7974092"/>
              <a:gd name="connsiteY10" fmla="*/ 0 h 1400383"/>
              <a:gd name="connsiteX11" fmla="*/ 7974092 w 7974092"/>
              <a:gd name="connsiteY11" fmla="*/ 0 h 1400383"/>
              <a:gd name="connsiteX12" fmla="*/ 7974092 w 7974092"/>
              <a:gd name="connsiteY12" fmla="*/ 452791 h 1400383"/>
              <a:gd name="connsiteX13" fmla="*/ 7974092 w 7974092"/>
              <a:gd name="connsiteY13" fmla="*/ 877573 h 1400383"/>
              <a:gd name="connsiteX14" fmla="*/ 7974092 w 7974092"/>
              <a:gd name="connsiteY14" fmla="*/ 1400383 h 1400383"/>
              <a:gd name="connsiteX15" fmla="*/ 7309584 w 7974092"/>
              <a:gd name="connsiteY15" fmla="*/ 1400383 h 1400383"/>
              <a:gd name="connsiteX16" fmla="*/ 6645077 w 7974092"/>
              <a:gd name="connsiteY16" fmla="*/ 1400383 h 1400383"/>
              <a:gd name="connsiteX17" fmla="*/ 5821087 w 7974092"/>
              <a:gd name="connsiteY17" fmla="*/ 1400383 h 1400383"/>
              <a:gd name="connsiteX18" fmla="*/ 5156579 w 7974092"/>
              <a:gd name="connsiteY18" fmla="*/ 1400383 h 1400383"/>
              <a:gd name="connsiteX19" fmla="*/ 4731295 w 7974092"/>
              <a:gd name="connsiteY19" fmla="*/ 1400383 h 1400383"/>
              <a:gd name="connsiteX20" fmla="*/ 4226269 w 7974092"/>
              <a:gd name="connsiteY20" fmla="*/ 1400383 h 1400383"/>
              <a:gd name="connsiteX21" fmla="*/ 3402279 w 7974092"/>
              <a:gd name="connsiteY21" fmla="*/ 1400383 h 1400383"/>
              <a:gd name="connsiteX22" fmla="*/ 2737772 w 7974092"/>
              <a:gd name="connsiteY22" fmla="*/ 1400383 h 1400383"/>
              <a:gd name="connsiteX23" fmla="*/ 2232746 w 7974092"/>
              <a:gd name="connsiteY23" fmla="*/ 1400383 h 1400383"/>
              <a:gd name="connsiteX24" fmla="*/ 1568238 w 7974092"/>
              <a:gd name="connsiteY24" fmla="*/ 1400383 h 1400383"/>
              <a:gd name="connsiteX25" fmla="*/ 1142953 w 7974092"/>
              <a:gd name="connsiteY25" fmla="*/ 1400383 h 1400383"/>
              <a:gd name="connsiteX26" fmla="*/ 717668 w 7974092"/>
              <a:gd name="connsiteY26" fmla="*/ 1400383 h 1400383"/>
              <a:gd name="connsiteX27" fmla="*/ 0 w 7974092"/>
              <a:gd name="connsiteY27" fmla="*/ 1400383 h 1400383"/>
              <a:gd name="connsiteX28" fmla="*/ 0 w 7974092"/>
              <a:gd name="connsiteY28" fmla="*/ 961596 h 1400383"/>
              <a:gd name="connsiteX29" fmla="*/ 0 w 7974092"/>
              <a:gd name="connsiteY29" fmla="*/ 466794 h 1400383"/>
              <a:gd name="connsiteX30" fmla="*/ 0 w 7974092"/>
              <a:gd name="connsiteY30"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74092" h="1400383" extrusionOk="0">
                <a:moveTo>
                  <a:pt x="0" y="0"/>
                </a:moveTo>
                <a:cubicBezTo>
                  <a:pt x="199615" y="22682"/>
                  <a:pt x="461929" y="14365"/>
                  <a:pt x="584767" y="0"/>
                </a:cubicBezTo>
                <a:cubicBezTo>
                  <a:pt x="707605" y="-14365"/>
                  <a:pt x="898427" y="-13677"/>
                  <a:pt x="1010052" y="0"/>
                </a:cubicBezTo>
                <a:cubicBezTo>
                  <a:pt x="1121677" y="13677"/>
                  <a:pt x="1489288" y="2143"/>
                  <a:pt x="1834041" y="0"/>
                </a:cubicBezTo>
                <a:cubicBezTo>
                  <a:pt x="2178794" y="-2143"/>
                  <a:pt x="2256734" y="17815"/>
                  <a:pt x="2418808" y="0"/>
                </a:cubicBezTo>
                <a:cubicBezTo>
                  <a:pt x="2580882" y="-17815"/>
                  <a:pt x="2728847" y="23711"/>
                  <a:pt x="3003575" y="0"/>
                </a:cubicBezTo>
                <a:cubicBezTo>
                  <a:pt x="3278303" y="-23711"/>
                  <a:pt x="3536861" y="-36527"/>
                  <a:pt x="3827564" y="0"/>
                </a:cubicBezTo>
                <a:cubicBezTo>
                  <a:pt x="4118267" y="36527"/>
                  <a:pt x="4146635" y="9838"/>
                  <a:pt x="4332590" y="0"/>
                </a:cubicBezTo>
                <a:cubicBezTo>
                  <a:pt x="4518545" y="-9838"/>
                  <a:pt x="4751325" y="-7271"/>
                  <a:pt x="5156579" y="0"/>
                </a:cubicBezTo>
                <a:cubicBezTo>
                  <a:pt x="5561833" y="7271"/>
                  <a:pt x="5773561" y="28605"/>
                  <a:pt x="5980569" y="0"/>
                </a:cubicBezTo>
                <a:cubicBezTo>
                  <a:pt x="6187577" y="-28605"/>
                  <a:pt x="6510825" y="11334"/>
                  <a:pt x="6645077" y="0"/>
                </a:cubicBezTo>
                <a:cubicBezTo>
                  <a:pt x="6779329" y="-11334"/>
                  <a:pt x="7615262" y="-10399"/>
                  <a:pt x="7974092" y="0"/>
                </a:cubicBezTo>
                <a:cubicBezTo>
                  <a:pt x="7995293" y="207337"/>
                  <a:pt x="7967583" y="299391"/>
                  <a:pt x="7974092" y="452791"/>
                </a:cubicBezTo>
                <a:cubicBezTo>
                  <a:pt x="7980601" y="606191"/>
                  <a:pt x="7971822" y="772360"/>
                  <a:pt x="7974092" y="877573"/>
                </a:cubicBezTo>
                <a:cubicBezTo>
                  <a:pt x="7976362" y="982786"/>
                  <a:pt x="7955360" y="1222550"/>
                  <a:pt x="7974092" y="1400383"/>
                </a:cubicBezTo>
                <a:cubicBezTo>
                  <a:pt x="7776757" y="1385677"/>
                  <a:pt x="7445385" y="1378050"/>
                  <a:pt x="7309584" y="1400383"/>
                </a:cubicBezTo>
                <a:cubicBezTo>
                  <a:pt x="7173783" y="1422716"/>
                  <a:pt x="6954534" y="1386586"/>
                  <a:pt x="6645077" y="1400383"/>
                </a:cubicBezTo>
                <a:cubicBezTo>
                  <a:pt x="6335620" y="1414180"/>
                  <a:pt x="6117374" y="1421911"/>
                  <a:pt x="5821087" y="1400383"/>
                </a:cubicBezTo>
                <a:cubicBezTo>
                  <a:pt x="5524800" y="1378856"/>
                  <a:pt x="5372248" y="1371781"/>
                  <a:pt x="5156579" y="1400383"/>
                </a:cubicBezTo>
                <a:cubicBezTo>
                  <a:pt x="4940910" y="1428985"/>
                  <a:pt x="4886461" y="1384051"/>
                  <a:pt x="4731295" y="1400383"/>
                </a:cubicBezTo>
                <a:cubicBezTo>
                  <a:pt x="4576129" y="1416715"/>
                  <a:pt x="4467128" y="1382261"/>
                  <a:pt x="4226269" y="1400383"/>
                </a:cubicBezTo>
                <a:cubicBezTo>
                  <a:pt x="3985410" y="1418505"/>
                  <a:pt x="3720466" y="1406674"/>
                  <a:pt x="3402279" y="1400383"/>
                </a:cubicBezTo>
                <a:cubicBezTo>
                  <a:pt x="3084092" y="1394093"/>
                  <a:pt x="2927165" y="1374808"/>
                  <a:pt x="2737772" y="1400383"/>
                </a:cubicBezTo>
                <a:cubicBezTo>
                  <a:pt x="2548379" y="1425958"/>
                  <a:pt x="2444804" y="1386305"/>
                  <a:pt x="2232746" y="1400383"/>
                </a:cubicBezTo>
                <a:cubicBezTo>
                  <a:pt x="2020688" y="1414461"/>
                  <a:pt x="1868350" y="1410730"/>
                  <a:pt x="1568238" y="1400383"/>
                </a:cubicBezTo>
                <a:cubicBezTo>
                  <a:pt x="1268126" y="1390036"/>
                  <a:pt x="1276473" y="1390616"/>
                  <a:pt x="1142953" y="1400383"/>
                </a:cubicBezTo>
                <a:cubicBezTo>
                  <a:pt x="1009434" y="1410150"/>
                  <a:pt x="906747" y="1410856"/>
                  <a:pt x="717668" y="1400383"/>
                </a:cubicBezTo>
                <a:cubicBezTo>
                  <a:pt x="528589" y="1389910"/>
                  <a:pt x="358464" y="1391269"/>
                  <a:pt x="0" y="1400383"/>
                </a:cubicBezTo>
                <a:cubicBezTo>
                  <a:pt x="-1342" y="1279194"/>
                  <a:pt x="8773" y="1058886"/>
                  <a:pt x="0" y="961596"/>
                </a:cubicBezTo>
                <a:cubicBezTo>
                  <a:pt x="-8773" y="864306"/>
                  <a:pt x="684" y="635783"/>
                  <a:pt x="0" y="466794"/>
                </a:cubicBezTo>
                <a:cubicBezTo>
                  <a:pt x="-684" y="297805"/>
                  <a:pt x="-3426" y="167269"/>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de-DE" sz="1700" dirty="0">
                <a:latin typeface="Arial" panose="020B0604020202020204" pitchFamily="34" charset="0"/>
                <a:cs typeface="Arial" panose="020B0604020202020204" pitchFamily="34" charset="0"/>
              </a:rPr>
              <a:t>Wie sollen die veränderbaren Rahmenbedingungen der Veranstaltung gestaltet werden? Wie kann individuell oder in der Gruppe eine gute, ungestörte Lernumgebung geschaffen werden? Was trägt zu einem guten Raumklima bei? Welche Absprachen braucht es für online-, welche für Präsenzveranstaltungen? Internet-, Tonqualität und Kameranutzung?</a:t>
            </a:r>
          </a:p>
        </p:txBody>
      </p:sp>
      <p:sp>
        <p:nvSpPr>
          <p:cNvPr id="8" name="AutoShape 2">
            <a:extLst>
              <a:ext uri="{FF2B5EF4-FFF2-40B4-BE49-F238E27FC236}">
                <a16:creationId xmlns:a16="http://schemas.microsoft.com/office/drawing/2014/main" id="{37004C20-9284-0485-6D14-7D1CD6B083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a:extLst>
              <a:ext uri="{FF2B5EF4-FFF2-40B4-BE49-F238E27FC236}">
                <a16:creationId xmlns:a16="http://schemas.microsoft.com/office/drawing/2014/main" id="{5A0E752B-A1A0-33F0-66D6-A4797D29F0B4}"/>
              </a:ext>
            </a:extLst>
          </p:cNvPr>
          <p:cNvPicPr>
            <a:picLocks noChangeAspect="1"/>
          </p:cNvPicPr>
          <p:nvPr/>
        </p:nvPicPr>
        <p:blipFill>
          <a:blip r:embed="rId3"/>
          <a:stretch>
            <a:fillRect/>
          </a:stretch>
        </p:blipFill>
        <p:spPr>
          <a:xfrm>
            <a:off x="1389399" y="1085321"/>
            <a:ext cx="723835" cy="740475"/>
          </a:xfrm>
          <a:prstGeom prst="rect">
            <a:avLst/>
          </a:prstGeom>
        </p:spPr>
      </p:pic>
      <p:sp>
        <p:nvSpPr>
          <p:cNvPr id="10" name="Textfeld 9">
            <a:extLst>
              <a:ext uri="{FF2B5EF4-FFF2-40B4-BE49-F238E27FC236}">
                <a16:creationId xmlns:a16="http://schemas.microsoft.com/office/drawing/2014/main" id="{B8F2E793-80A0-7DAE-274E-A2C9CF271120}"/>
              </a:ext>
            </a:extLst>
          </p:cNvPr>
          <p:cNvSpPr txBox="1"/>
          <p:nvPr/>
        </p:nvSpPr>
        <p:spPr>
          <a:xfrm>
            <a:off x="647038" y="1843590"/>
            <a:ext cx="2392001" cy="646331"/>
          </a:xfrm>
          <a:prstGeom prst="rect">
            <a:avLst/>
          </a:prstGeom>
          <a:noFill/>
        </p:spPr>
        <p:txBody>
          <a:bodyPr wrap="none" rtlCol="0">
            <a:spAutoFit/>
          </a:bodyPr>
          <a:lstStyle/>
          <a:p>
            <a:pPr algn="ctr"/>
            <a:r>
              <a:rPr lang="de-DE" dirty="0">
                <a:latin typeface="NeulandFont" pitchFamily="2" charset="0"/>
              </a:rPr>
              <a:t>Rahmenbedingungen </a:t>
            </a:r>
          </a:p>
          <a:p>
            <a:pPr algn="ctr"/>
            <a:endParaRPr lang="de-DE" dirty="0">
              <a:latin typeface="NeulandFont" pitchFamily="2" charset="0"/>
            </a:endParaRPr>
          </a:p>
        </p:txBody>
      </p:sp>
      <p:pic>
        <p:nvPicPr>
          <p:cNvPr id="12" name="Grafik 11">
            <a:extLst>
              <a:ext uri="{FF2B5EF4-FFF2-40B4-BE49-F238E27FC236}">
                <a16:creationId xmlns:a16="http://schemas.microsoft.com/office/drawing/2014/main" id="{3A782155-C0A8-3E55-D650-88440FF0D7B9}"/>
              </a:ext>
            </a:extLst>
          </p:cNvPr>
          <p:cNvPicPr>
            <a:picLocks noChangeAspect="1"/>
          </p:cNvPicPr>
          <p:nvPr/>
        </p:nvPicPr>
        <p:blipFill>
          <a:blip r:embed="rId4"/>
          <a:stretch>
            <a:fillRect/>
          </a:stretch>
        </p:blipFill>
        <p:spPr>
          <a:xfrm>
            <a:off x="1442569" y="2176319"/>
            <a:ext cx="617497" cy="734608"/>
          </a:xfrm>
          <a:prstGeom prst="rect">
            <a:avLst/>
          </a:prstGeom>
        </p:spPr>
      </p:pic>
      <p:sp>
        <p:nvSpPr>
          <p:cNvPr id="13" name="Textfeld 12">
            <a:extLst>
              <a:ext uri="{FF2B5EF4-FFF2-40B4-BE49-F238E27FC236}">
                <a16:creationId xmlns:a16="http://schemas.microsoft.com/office/drawing/2014/main" id="{DE214E09-98A6-547B-D370-E19FBB1819EE}"/>
              </a:ext>
            </a:extLst>
          </p:cNvPr>
          <p:cNvSpPr txBox="1"/>
          <p:nvPr/>
        </p:nvSpPr>
        <p:spPr>
          <a:xfrm>
            <a:off x="427013" y="2864870"/>
            <a:ext cx="2648610" cy="369332"/>
          </a:xfrm>
          <a:prstGeom prst="rect">
            <a:avLst/>
          </a:prstGeom>
          <a:noFill/>
        </p:spPr>
        <p:txBody>
          <a:bodyPr wrap="none" rtlCol="0">
            <a:spAutoFit/>
          </a:bodyPr>
          <a:lstStyle/>
          <a:p>
            <a:r>
              <a:rPr lang="de-DE" dirty="0">
                <a:latin typeface="NeulandFont" pitchFamily="2" charset="0"/>
              </a:rPr>
              <a:t>Personen- / Datenschutz</a:t>
            </a:r>
          </a:p>
        </p:txBody>
      </p:sp>
      <p:sp>
        <p:nvSpPr>
          <p:cNvPr id="28" name="Textfeld 27">
            <a:extLst>
              <a:ext uri="{FF2B5EF4-FFF2-40B4-BE49-F238E27FC236}">
                <a16:creationId xmlns:a16="http://schemas.microsoft.com/office/drawing/2014/main" id="{ACD1E5EF-1E20-A531-B2AE-509E333012AA}"/>
              </a:ext>
            </a:extLst>
          </p:cNvPr>
          <p:cNvSpPr txBox="1"/>
          <p:nvPr/>
        </p:nvSpPr>
        <p:spPr>
          <a:xfrm>
            <a:off x="861040" y="4273276"/>
            <a:ext cx="1963999" cy="369332"/>
          </a:xfrm>
          <a:prstGeom prst="rect">
            <a:avLst/>
          </a:prstGeom>
          <a:noFill/>
        </p:spPr>
        <p:txBody>
          <a:bodyPr wrap="none" rtlCol="0">
            <a:spAutoFit/>
          </a:bodyPr>
          <a:lstStyle/>
          <a:p>
            <a:r>
              <a:rPr lang="de-DE" dirty="0">
                <a:latin typeface="NeulandFont" pitchFamily="2" charset="0"/>
              </a:rPr>
              <a:t>Basis des Lernens</a:t>
            </a:r>
          </a:p>
        </p:txBody>
      </p:sp>
      <p:pic>
        <p:nvPicPr>
          <p:cNvPr id="33" name="Grafik 32">
            <a:extLst>
              <a:ext uri="{FF2B5EF4-FFF2-40B4-BE49-F238E27FC236}">
                <a16:creationId xmlns:a16="http://schemas.microsoft.com/office/drawing/2014/main" id="{75B207E4-BC7C-38C1-E271-31703C2442CA}"/>
              </a:ext>
            </a:extLst>
          </p:cNvPr>
          <p:cNvPicPr>
            <a:picLocks noChangeAspect="1"/>
          </p:cNvPicPr>
          <p:nvPr/>
        </p:nvPicPr>
        <p:blipFill>
          <a:blip r:embed="rId5"/>
          <a:stretch>
            <a:fillRect/>
          </a:stretch>
        </p:blipFill>
        <p:spPr>
          <a:xfrm>
            <a:off x="1311557" y="3224452"/>
            <a:ext cx="1156734" cy="991487"/>
          </a:xfrm>
          <a:prstGeom prst="rect">
            <a:avLst/>
          </a:prstGeom>
        </p:spPr>
      </p:pic>
      <p:sp>
        <p:nvSpPr>
          <p:cNvPr id="36" name="Textfeld 35">
            <a:extLst>
              <a:ext uri="{FF2B5EF4-FFF2-40B4-BE49-F238E27FC236}">
                <a16:creationId xmlns:a16="http://schemas.microsoft.com/office/drawing/2014/main" id="{130E60E3-C3E0-C951-5355-B8E9BDEBC27A}"/>
              </a:ext>
            </a:extLst>
          </p:cNvPr>
          <p:cNvSpPr txBox="1"/>
          <p:nvPr/>
        </p:nvSpPr>
        <p:spPr>
          <a:xfrm>
            <a:off x="3088157" y="2339332"/>
            <a:ext cx="7974091" cy="877163"/>
          </a:xfrm>
          <a:custGeom>
            <a:avLst/>
            <a:gdLst>
              <a:gd name="connsiteX0" fmla="*/ 0 w 7974091"/>
              <a:gd name="connsiteY0" fmla="*/ 0 h 877163"/>
              <a:gd name="connsiteX1" fmla="*/ 744248 w 7974091"/>
              <a:gd name="connsiteY1" fmla="*/ 0 h 877163"/>
              <a:gd name="connsiteX2" fmla="*/ 1408756 w 7974091"/>
              <a:gd name="connsiteY2" fmla="*/ 0 h 877163"/>
              <a:gd name="connsiteX3" fmla="*/ 2232745 w 7974091"/>
              <a:gd name="connsiteY3" fmla="*/ 0 h 877163"/>
              <a:gd name="connsiteX4" fmla="*/ 2976994 w 7974091"/>
              <a:gd name="connsiteY4" fmla="*/ 0 h 877163"/>
              <a:gd name="connsiteX5" fmla="*/ 3561761 w 7974091"/>
              <a:gd name="connsiteY5" fmla="*/ 0 h 877163"/>
              <a:gd name="connsiteX6" fmla="*/ 4306009 w 7974091"/>
              <a:gd name="connsiteY6" fmla="*/ 0 h 877163"/>
              <a:gd name="connsiteX7" fmla="*/ 4890776 w 7974091"/>
              <a:gd name="connsiteY7" fmla="*/ 0 h 877163"/>
              <a:gd name="connsiteX8" fmla="*/ 5555283 w 7974091"/>
              <a:gd name="connsiteY8" fmla="*/ 0 h 877163"/>
              <a:gd name="connsiteX9" fmla="*/ 6060309 w 7974091"/>
              <a:gd name="connsiteY9" fmla="*/ 0 h 877163"/>
              <a:gd name="connsiteX10" fmla="*/ 6724817 w 7974091"/>
              <a:gd name="connsiteY10" fmla="*/ 0 h 877163"/>
              <a:gd name="connsiteX11" fmla="*/ 7974091 w 7974091"/>
              <a:gd name="connsiteY11" fmla="*/ 0 h 877163"/>
              <a:gd name="connsiteX12" fmla="*/ 7974091 w 7974091"/>
              <a:gd name="connsiteY12" fmla="*/ 456125 h 877163"/>
              <a:gd name="connsiteX13" fmla="*/ 7974091 w 7974091"/>
              <a:gd name="connsiteY13" fmla="*/ 877163 h 877163"/>
              <a:gd name="connsiteX14" fmla="*/ 7469065 w 7974091"/>
              <a:gd name="connsiteY14" fmla="*/ 877163 h 877163"/>
              <a:gd name="connsiteX15" fmla="*/ 6645076 w 7974091"/>
              <a:gd name="connsiteY15" fmla="*/ 877163 h 877163"/>
              <a:gd name="connsiteX16" fmla="*/ 6060309 w 7974091"/>
              <a:gd name="connsiteY16" fmla="*/ 877163 h 877163"/>
              <a:gd name="connsiteX17" fmla="*/ 5635024 w 7974091"/>
              <a:gd name="connsiteY17" fmla="*/ 877163 h 877163"/>
              <a:gd name="connsiteX18" fmla="*/ 5209739 w 7974091"/>
              <a:gd name="connsiteY18" fmla="*/ 877163 h 877163"/>
              <a:gd name="connsiteX19" fmla="*/ 4465491 w 7974091"/>
              <a:gd name="connsiteY19" fmla="*/ 877163 h 877163"/>
              <a:gd name="connsiteX20" fmla="*/ 3721242 w 7974091"/>
              <a:gd name="connsiteY20" fmla="*/ 877163 h 877163"/>
              <a:gd name="connsiteX21" fmla="*/ 3136476 w 7974091"/>
              <a:gd name="connsiteY21" fmla="*/ 877163 h 877163"/>
              <a:gd name="connsiteX22" fmla="*/ 2631450 w 7974091"/>
              <a:gd name="connsiteY22" fmla="*/ 877163 h 877163"/>
              <a:gd name="connsiteX23" fmla="*/ 2126424 w 7974091"/>
              <a:gd name="connsiteY23" fmla="*/ 877163 h 877163"/>
              <a:gd name="connsiteX24" fmla="*/ 1382176 w 7974091"/>
              <a:gd name="connsiteY24" fmla="*/ 877163 h 877163"/>
              <a:gd name="connsiteX25" fmla="*/ 956891 w 7974091"/>
              <a:gd name="connsiteY25" fmla="*/ 877163 h 877163"/>
              <a:gd name="connsiteX26" fmla="*/ 0 w 7974091"/>
              <a:gd name="connsiteY26" fmla="*/ 877163 h 877163"/>
              <a:gd name="connsiteX27" fmla="*/ 0 w 7974091"/>
              <a:gd name="connsiteY27" fmla="*/ 429810 h 877163"/>
              <a:gd name="connsiteX28" fmla="*/ 0 w 7974091"/>
              <a:gd name="connsiteY28" fmla="*/ 0 h 8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74091" h="877163" extrusionOk="0">
                <a:moveTo>
                  <a:pt x="0" y="0"/>
                </a:moveTo>
                <a:cubicBezTo>
                  <a:pt x="309404" y="-20877"/>
                  <a:pt x="495357" y="11399"/>
                  <a:pt x="744248" y="0"/>
                </a:cubicBezTo>
                <a:cubicBezTo>
                  <a:pt x="993139" y="-11399"/>
                  <a:pt x="1255106" y="-22339"/>
                  <a:pt x="1408756" y="0"/>
                </a:cubicBezTo>
                <a:cubicBezTo>
                  <a:pt x="1562406" y="22339"/>
                  <a:pt x="1926627" y="-4872"/>
                  <a:pt x="2232745" y="0"/>
                </a:cubicBezTo>
                <a:cubicBezTo>
                  <a:pt x="2538863" y="4872"/>
                  <a:pt x="2669223" y="-33659"/>
                  <a:pt x="2976994" y="0"/>
                </a:cubicBezTo>
                <a:cubicBezTo>
                  <a:pt x="3284765" y="33659"/>
                  <a:pt x="3344448" y="-28071"/>
                  <a:pt x="3561761" y="0"/>
                </a:cubicBezTo>
                <a:cubicBezTo>
                  <a:pt x="3779074" y="28071"/>
                  <a:pt x="4088996" y="-27827"/>
                  <a:pt x="4306009" y="0"/>
                </a:cubicBezTo>
                <a:cubicBezTo>
                  <a:pt x="4523022" y="27827"/>
                  <a:pt x="4716848" y="16550"/>
                  <a:pt x="4890776" y="0"/>
                </a:cubicBezTo>
                <a:cubicBezTo>
                  <a:pt x="5064704" y="-16550"/>
                  <a:pt x="5322803" y="13854"/>
                  <a:pt x="5555283" y="0"/>
                </a:cubicBezTo>
                <a:cubicBezTo>
                  <a:pt x="5787763" y="-13854"/>
                  <a:pt x="5891772" y="23491"/>
                  <a:pt x="6060309" y="0"/>
                </a:cubicBezTo>
                <a:cubicBezTo>
                  <a:pt x="6228846" y="-23491"/>
                  <a:pt x="6415188" y="-543"/>
                  <a:pt x="6724817" y="0"/>
                </a:cubicBezTo>
                <a:cubicBezTo>
                  <a:pt x="7034446" y="543"/>
                  <a:pt x="7370869" y="-3841"/>
                  <a:pt x="7974091" y="0"/>
                </a:cubicBezTo>
                <a:cubicBezTo>
                  <a:pt x="7977539" y="138327"/>
                  <a:pt x="7968288" y="306186"/>
                  <a:pt x="7974091" y="456125"/>
                </a:cubicBezTo>
                <a:cubicBezTo>
                  <a:pt x="7979894" y="606064"/>
                  <a:pt x="7963842" y="717922"/>
                  <a:pt x="7974091" y="877163"/>
                </a:cubicBezTo>
                <a:cubicBezTo>
                  <a:pt x="7818880" y="866627"/>
                  <a:pt x="7708429" y="896311"/>
                  <a:pt x="7469065" y="877163"/>
                </a:cubicBezTo>
                <a:cubicBezTo>
                  <a:pt x="7229701" y="858015"/>
                  <a:pt x="6891108" y="884326"/>
                  <a:pt x="6645076" y="877163"/>
                </a:cubicBezTo>
                <a:cubicBezTo>
                  <a:pt x="6399044" y="870000"/>
                  <a:pt x="6242483" y="878669"/>
                  <a:pt x="6060309" y="877163"/>
                </a:cubicBezTo>
                <a:cubicBezTo>
                  <a:pt x="5878135" y="875657"/>
                  <a:pt x="5842512" y="883680"/>
                  <a:pt x="5635024" y="877163"/>
                </a:cubicBezTo>
                <a:cubicBezTo>
                  <a:pt x="5427536" y="870646"/>
                  <a:pt x="5323997" y="874648"/>
                  <a:pt x="5209739" y="877163"/>
                </a:cubicBezTo>
                <a:cubicBezTo>
                  <a:pt x="5095481" y="879678"/>
                  <a:pt x="4629654" y="860187"/>
                  <a:pt x="4465491" y="877163"/>
                </a:cubicBezTo>
                <a:cubicBezTo>
                  <a:pt x="4301328" y="894139"/>
                  <a:pt x="4024955" y="900588"/>
                  <a:pt x="3721242" y="877163"/>
                </a:cubicBezTo>
                <a:cubicBezTo>
                  <a:pt x="3417529" y="853738"/>
                  <a:pt x="3335345" y="872144"/>
                  <a:pt x="3136476" y="877163"/>
                </a:cubicBezTo>
                <a:cubicBezTo>
                  <a:pt x="2937607" y="882182"/>
                  <a:pt x="2790164" y="889009"/>
                  <a:pt x="2631450" y="877163"/>
                </a:cubicBezTo>
                <a:cubicBezTo>
                  <a:pt x="2472736" y="865317"/>
                  <a:pt x="2315864" y="852925"/>
                  <a:pt x="2126424" y="877163"/>
                </a:cubicBezTo>
                <a:cubicBezTo>
                  <a:pt x="1936984" y="901401"/>
                  <a:pt x="1625626" y="899721"/>
                  <a:pt x="1382176" y="877163"/>
                </a:cubicBezTo>
                <a:cubicBezTo>
                  <a:pt x="1138726" y="854605"/>
                  <a:pt x="1166478" y="873884"/>
                  <a:pt x="956891" y="877163"/>
                </a:cubicBezTo>
                <a:cubicBezTo>
                  <a:pt x="747304" y="880442"/>
                  <a:pt x="262187" y="845582"/>
                  <a:pt x="0" y="877163"/>
                </a:cubicBezTo>
                <a:cubicBezTo>
                  <a:pt x="-3164" y="697770"/>
                  <a:pt x="2375" y="594475"/>
                  <a:pt x="0" y="429810"/>
                </a:cubicBezTo>
                <a:cubicBezTo>
                  <a:pt x="-2375" y="265145"/>
                  <a:pt x="-15531" y="164347"/>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Wie soll mit Mitschnitten oder der Weitergabe von Kontaktdaten umgegangen werden? Welche Absprachen braucht es hinsichtlich der Vertraulichkeit bei z.B. Fallbesprechungen?</a:t>
            </a:r>
          </a:p>
        </p:txBody>
      </p:sp>
      <p:sp>
        <p:nvSpPr>
          <p:cNvPr id="38" name="Textfeld 37">
            <a:extLst>
              <a:ext uri="{FF2B5EF4-FFF2-40B4-BE49-F238E27FC236}">
                <a16:creationId xmlns:a16="http://schemas.microsoft.com/office/drawing/2014/main" id="{70638162-B5DB-7931-3ED6-3EFB17EAF0B2}"/>
              </a:ext>
            </a:extLst>
          </p:cNvPr>
          <p:cNvSpPr txBox="1"/>
          <p:nvPr/>
        </p:nvSpPr>
        <p:spPr>
          <a:xfrm>
            <a:off x="3088158" y="3457130"/>
            <a:ext cx="7974091" cy="1138773"/>
          </a:xfrm>
          <a:custGeom>
            <a:avLst/>
            <a:gdLst>
              <a:gd name="connsiteX0" fmla="*/ 0 w 7974091"/>
              <a:gd name="connsiteY0" fmla="*/ 0 h 1138773"/>
              <a:gd name="connsiteX1" fmla="*/ 425285 w 7974091"/>
              <a:gd name="connsiteY1" fmla="*/ 0 h 1138773"/>
              <a:gd name="connsiteX2" fmla="*/ 1089792 w 7974091"/>
              <a:gd name="connsiteY2" fmla="*/ 0 h 1138773"/>
              <a:gd name="connsiteX3" fmla="*/ 1754300 w 7974091"/>
              <a:gd name="connsiteY3" fmla="*/ 0 h 1138773"/>
              <a:gd name="connsiteX4" fmla="*/ 2179585 w 7974091"/>
              <a:gd name="connsiteY4" fmla="*/ 0 h 1138773"/>
              <a:gd name="connsiteX5" fmla="*/ 2604870 w 7974091"/>
              <a:gd name="connsiteY5" fmla="*/ 0 h 1138773"/>
              <a:gd name="connsiteX6" fmla="*/ 3269377 w 7974091"/>
              <a:gd name="connsiteY6" fmla="*/ 0 h 1138773"/>
              <a:gd name="connsiteX7" fmla="*/ 3694662 w 7974091"/>
              <a:gd name="connsiteY7" fmla="*/ 0 h 1138773"/>
              <a:gd name="connsiteX8" fmla="*/ 4199688 w 7974091"/>
              <a:gd name="connsiteY8" fmla="*/ 0 h 1138773"/>
              <a:gd name="connsiteX9" fmla="*/ 5023677 w 7974091"/>
              <a:gd name="connsiteY9" fmla="*/ 0 h 1138773"/>
              <a:gd name="connsiteX10" fmla="*/ 5847667 w 7974091"/>
              <a:gd name="connsiteY10" fmla="*/ 0 h 1138773"/>
              <a:gd name="connsiteX11" fmla="*/ 6671656 w 7974091"/>
              <a:gd name="connsiteY11" fmla="*/ 0 h 1138773"/>
              <a:gd name="connsiteX12" fmla="*/ 7096941 w 7974091"/>
              <a:gd name="connsiteY12" fmla="*/ 0 h 1138773"/>
              <a:gd name="connsiteX13" fmla="*/ 7974091 w 7974091"/>
              <a:gd name="connsiteY13" fmla="*/ 0 h 1138773"/>
              <a:gd name="connsiteX14" fmla="*/ 7974091 w 7974091"/>
              <a:gd name="connsiteY14" fmla="*/ 580774 h 1138773"/>
              <a:gd name="connsiteX15" fmla="*/ 7974091 w 7974091"/>
              <a:gd name="connsiteY15" fmla="*/ 1138773 h 1138773"/>
              <a:gd name="connsiteX16" fmla="*/ 7548806 w 7974091"/>
              <a:gd name="connsiteY16" fmla="*/ 1138773 h 1138773"/>
              <a:gd name="connsiteX17" fmla="*/ 6884299 w 7974091"/>
              <a:gd name="connsiteY17" fmla="*/ 1138773 h 1138773"/>
              <a:gd name="connsiteX18" fmla="*/ 6299532 w 7974091"/>
              <a:gd name="connsiteY18" fmla="*/ 1138773 h 1138773"/>
              <a:gd name="connsiteX19" fmla="*/ 5874247 w 7974091"/>
              <a:gd name="connsiteY19" fmla="*/ 1138773 h 1138773"/>
              <a:gd name="connsiteX20" fmla="*/ 5448962 w 7974091"/>
              <a:gd name="connsiteY20" fmla="*/ 1138773 h 1138773"/>
              <a:gd name="connsiteX21" fmla="*/ 4943936 w 7974091"/>
              <a:gd name="connsiteY21" fmla="*/ 1138773 h 1138773"/>
              <a:gd name="connsiteX22" fmla="*/ 4518652 w 7974091"/>
              <a:gd name="connsiteY22" fmla="*/ 1138773 h 1138773"/>
              <a:gd name="connsiteX23" fmla="*/ 4093367 w 7974091"/>
              <a:gd name="connsiteY23" fmla="*/ 1138773 h 1138773"/>
              <a:gd name="connsiteX24" fmla="*/ 3349118 w 7974091"/>
              <a:gd name="connsiteY24" fmla="*/ 1138773 h 1138773"/>
              <a:gd name="connsiteX25" fmla="*/ 2684611 w 7974091"/>
              <a:gd name="connsiteY25" fmla="*/ 1138773 h 1138773"/>
              <a:gd name="connsiteX26" fmla="*/ 2179585 w 7974091"/>
              <a:gd name="connsiteY26" fmla="*/ 1138773 h 1138773"/>
              <a:gd name="connsiteX27" fmla="*/ 1515077 w 7974091"/>
              <a:gd name="connsiteY27" fmla="*/ 1138773 h 1138773"/>
              <a:gd name="connsiteX28" fmla="*/ 691088 w 7974091"/>
              <a:gd name="connsiteY28" fmla="*/ 1138773 h 1138773"/>
              <a:gd name="connsiteX29" fmla="*/ 0 w 7974091"/>
              <a:gd name="connsiteY29" fmla="*/ 1138773 h 1138773"/>
              <a:gd name="connsiteX30" fmla="*/ 0 w 7974091"/>
              <a:gd name="connsiteY30" fmla="*/ 569387 h 1138773"/>
              <a:gd name="connsiteX31" fmla="*/ 0 w 7974091"/>
              <a:gd name="connsiteY31"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4091" h="1138773" extrusionOk="0">
                <a:moveTo>
                  <a:pt x="0" y="0"/>
                </a:moveTo>
                <a:cubicBezTo>
                  <a:pt x="120212" y="-4171"/>
                  <a:pt x="319162" y="4515"/>
                  <a:pt x="425285" y="0"/>
                </a:cubicBezTo>
                <a:cubicBezTo>
                  <a:pt x="531408" y="-4515"/>
                  <a:pt x="865104" y="-32533"/>
                  <a:pt x="1089792" y="0"/>
                </a:cubicBezTo>
                <a:cubicBezTo>
                  <a:pt x="1314480" y="32533"/>
                  <a:pt x="1612944" y="30496"/>
                  <a:pt x="1754300" y="0"/>
                </a:cubicBezTo>
                <a:cubicBezTo>
                  <a:pt x="1895656" y="-30496"/>
                  <a:pt x="2055509" y="1797"/>
                  <a:pt x="2179585" y="0"/>
                </a:cubicBezTo>
                <a:cubicBezTo>
                  <a:pt x="2303661" y="-1797"/>
                  <a:pt x="2447740" y="-20228"/>
                  <a:pt x="2604870" y="0"/>
                </a:cubicBezTo>
                <a:cubicBezTo>
                  <a:pt x="2762000" y="20228"/>
                  <a:pt x="3052512" y="28949"/>
                  <a:pt x="3269377" y="0"/>
                </a:cubicBezTo>
                <a:cubicBezTo>
                  <a:pt x="3486242" y="-28949"/>
                  <a:pt x="3483538" y="-4565"/>
                  <a:pt x="3694662" y="0"/>
                </a:cubicBezTo>
                <a:cubicBezTo>
                  <a:pt x="3905787" y="4565"/>
                  <a:pt x="4026803" y="11471"/>
                  <a:pt x="4199688" y="0"/>
                </a:cubicBezTo>
                <a:cubicBezTo>
                  <a:pt x="4372573" y="-11471"/>
                  <a:pt x="4688273" y="-14773"/>
                  <a:pt x="5023677" y="0"/>
                </a:cubicBezTo>
                <a:cubicBezTo>
                  <a:pt x="5359081" y="14773"/>
                  <a:pt x="5453433" y="22631"/>
                  <a:pt x="5847667" y="0"/>
                </a:cubicBezTo>
                <a:cubicBezTo>
                  <a:pt x="6241901" y="-22631"/>
                  <a:pt x="6501820" y="26925"/>
                  <a:pt x="6671656" y="0"/>
                </a:cubicBezTo>
                <a:cubicBezTo>
                  <a:pt x="6841492" y="-26925"/>
                  <a:pt x="6916454" y="-1232"/>
                  <a:pt x="7096941" y="0"/>
                </a:cubicBezTo>
                <a:cubicBezTo>
                  <a:pt x="7277428" y="1232"/>
                  <a:pt x="7567547" y="25959"/>
                  <a:pt x="7974091" y="0"/>
                </a:cubicBezTo>
                <a:cubicBezTo>
                  <a:pt x="7977215" y="152109"/>
                  <a:pt x="7980406" y="410635"/>
                  <a:pt x="7974091" y="580774"/>
                </a:cubicBezTo>
                <a:cubicBezTo>
                  <a:pt x="7967776" y="750913"/>
                  <a:pt x="7951467" y="912053"/>
                  <a:pt x="7974091" y="1138773"/>
                </a:cubicBezTo>
                <a:cubicBezTo>
                  <a:pt x="7878707" y="1139188"/>
                  <a:pt x="7706078" y="1147310"/>
                  <a:pt x="7548806" y="1138773"/>
                </a:cubicBezTo>
                <a:cubicBezTo>
                  <a:pt x="7391534" y="1130236"/>
                  <a:pt x="7032466" y="1126900"/>
                  <a:pt x="6884299" y="1138773"/>
                </a:cubicBezTo>
                <a:cubicBezTo>
                  <a:pt x="6736132" y="1150646"/>
                  <a:pt x="6517829" y="1140951"/>
                  <a:pt x="6299532" y="1138773"/>
                </a:cubicBezTo>
                <a:cubicBezTo>
                  <a:pt x="6081235" y="1136595"/>
                  <a:pt x="6069852" y="1156267"/>
                  <a:pt x="5874247" y="1138773"/>
                </a:cubicBezTo>
                <a:cubicBezTo>
                  <a:pt x="5678642" y="1121279"/>
                  <a:pt x="5655538" y="1127625"/>
                  <a:pt x="5448962" y="1138773"/>
                </a:cubicBezTo>
                <a:cubicBezTo>
                  <a:pt x="5242387" y="1149921"/>
                  <a:pt x="5054605" y="1143070"/>
                  <a:pt x="4943936" y="1138773"/>
                </a:cubicBezTo>
                <a:cubicBezTo>
                  <a:pt x="4833267" y="1134476"/>
                  <a:pt x="4657680" y="1148011"/>
                  <a:pt x="4518652" y="1138773"/>
                </a:cubicBezTo>
                <a:cubicBezTo>
                  <a:pt x="4379624" y="1129535"/>
                  <a:pt x="4231082" y="1120303"/>
                  <a:pt x="4093367" y="1138773"/>
                </a:cubicBezTo>
                <a:cubicBezTo>
                  <a:pt x="3955653" y="1157243"/>
                  <a:pt x="3518243" y="1167464"/>
                  <a:pt x="3349118" y="1138773"/>
                </a:cubicBezTo>
                <a:cubicBezTo>
                  <a:pt x="3179993" y="1110082"/>
                  <a:pt x="2949826" y="1132819"/>
                  <a:pt x="2684611" y="1138773"/>
                </a:cubicBezTo>
                <a:cubicBezTo>
                  <a:pt x="2419396" y="1144727"/>
                  <a:pt x="2322126" y="1119686"/>
                  <a:pt x="2179585" y="1138773"/>
                </a:cubicBezTo>
                <a:cubicBezTo>
                  <a:pt x="2037044" y="1157860"/>
                  <a:pt x="1791096" y="1166115"/>
                  <a:pt x="1515077" y="1138773"/>
                </a:cubicBezTo>
                <a:cubicBezTo>
                  <a:pt x="1239058" y="1111431"/>
                  <a:pt x="970999" y="1133748"/>
                  <a:pt x="691088" y="1138773"/>
                </a:cubicBezTo>
                <a:cubicBezTo>
                  <a:pt x="411177" y="1143798"/>
                  <a:pt x="181298" y="1150249"/>
                  <a:pt x="0" y="1138773"/>
                </a:cubicBezTo>
                <a:cubicBezTo>
                  <a:pt x="23553" y="963161"/>
                  <a:pt x="3048" y="843735"/>
                  <a:pt x="0" y="569387"/>
                </a:cubicBezTo>
                <a:cubicBezTo>
                  <a:pt x="-3048" y="295039"/>
                  <a:pt x="-3443" y="192993"/>
                  <a:pt x="0" y="0"/>
                </a:cubicBezTo>
                <a:close/>
              </a:path>
            </a:pathLst>
          </a:custGeom>
          <a:noFill/>
          <a:ln>
            <a:solidFill>
              <a:schemeClr val="tx1"/>
            </a:solidFill>
            <a:extLst>
              <a:ext uri="{C807C97D-BFC1-408E-A445-0C87EB9F89A2}">
                <ask:lineSketchStyleProps xmlns:ask="http://schemas.microsoft.com/office/drawing/2018/sketchyshapes" sd="2895855228">
                  <a:prstGeom prst="rect">
                    <a:avLst/>
                  </a:prstGeom>
                  <ask:type>
                    <ask:lineSketchFreehand/>
                  </ask:type>
                </ask:lineSketchStyleProps>
              </a:ext>
            </a:extLst>
          </a:ln>
        </p:spPr>
        <p:txBody>
          <a:bodyPr wrap="square">
            <a:spAutoFit/>
          </a:bodyPr>
          <a:lstStyle/>
          <a:p>
            <a:r>
              <a:rPr lang="de-DE" sz="1700" dirty="0">
                <a:latin typeface="Arial" panose="020B0604020202020204" pitchFamily="34" charset="0"/>
                <a:cs typeface="Arial" panose="020B0604020202020204" pitchFamily="34" charset="0"/>
              </a:rPr>
              <a:t>Welche Grundlagen des gemeinsamen Lernens und Arbeitens sind für die Veranstaltung wichtig, wie Vertrauen, Wertschätzung und ein entspanntes Lernklima? Welche Bedeutung haben Austausch und Reflexion? Wie zentral ist Transfer? Wie sieht eine „</a:t>
            </a:r>
            <a:r>
              <a:rPr lang="de-DE" sz="1700" dirty="0" err="1">
                <a:latin typeface="Arial" panose="020B0604020202020204" pitchFamily="34" charset="0"/>
                <a:cs typeface="Arial" panose="020B0604020202020204" pitchFamily="34" charset="0"/>
              </a:rPr>
              <a:t>definition</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of</a:t>
            </a:r>
            <a:r>
              <a:rPr lang="de-DE" sz="1700" dirty="0">
                <a:latin typeface="Arial" panose="020B0604020202020204" pitchFamily="34" charset="0"/>
                <a:cs typeface="Arial" panose="020B0604020202020204" pitchFamily="34" charset="0"/>
              </a:rPr>
              <a:t> </a:t>
            </a:r>
            <a:r>
              <a:rPr lang="de-DE" sz="1700" dirty="0" err="1">
                <a:latin typeface="Arial" panose="020B0604020202020204" pitchFamily="34" charset="0"/>
                <a:cs typeface="Arial" panose="020B0604020202020204" pitchFamily="34" charset="0"/>
              </a:rPr>
              <a:t>fun</a:t>
            </a:r>
            <a:r>
              <a:rPr lang="de-DE" sz="1700" dirty="0">
                <a:latin typeface="Arial" panose="020B0604020202020204" pitchFamily="34" charset="0"/>
                <a:cs typeface="Arial" panose="020B0604020202020204" pitchFamily="34" charset="0"/>
              </a:rPr>
              <a:t>“ aus? Was macht uns Freude?</a:t>
            </a:r>
          </a:p>
        </p:txBody>
      </p:sp>
      <p:sp>
        <p:nvSpPr>
          <p:cNvPr id="6" name="Rechteck 5">
            <a:extLst>
              <a:ext uri="{FF2B5EF4-FFF2-40B4-BE49-F238E27FC236}">
                <a16:creationId xmlns:a16="http://schemas.microsoft.com/office/drawing/2014/main" id="{4B010AB3-F5E6-46B7-7717-9090668A2FD3}"/>
              </a:ext>
            </a:extLst>
          </p:cNvPr>
          <p:cNvSpPr/>
          <p:nvPr/>
        </p:nvSpPr>
        <p:spPr>
          <a:xfrm>
            <a:off x="395416" y="351870"/>
            <a:ext cx="11369571" cy="5981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95D70257-699C-3B28-ED34-917F70BA2A09}"/>
              </a:ext>
            </a:extLst>
          </p:cNvPr>
          <p:cNvSpPr txBox="1"/>
          <p:nvPr/>
        </p:nvSpPr>
        <p:spPr>
          <a:xfrm>
            <a:off x="3088160" y="4836538"/>
            <a:ext cx="7974090" cy="1138773"/>
          </a:xfrm>
          <a:custGeom>
            <a:avLst/>
            <a:gdLst>
              <a:gd name="connsiteX0" fmla="*/ 0 w 7974090"/>
              <a:gd name="connsiteY0" fmla="*/ 0 h 1138773"/>
              <a:gd name="connsiteX1" fmla="*/ 425285 w 7974090"/>
              <a:gd name="connsiteY1" fmla="*/ 0 h 1138773"/>
              <a:gd name="connsiteX2" fmla="*/ 1089792 w 7974090"/>
              <a:gd name="connsiteY2" fmla="*/ 0 h 1138773"/>
              <a:gd name="connsiteX3" fmla="*/ 1754300 w 7974090"/>
              <a:gd name="connsiteY3" fmla="*/ 0 h 1138773"/>
              <a:gd name="connsiteX4" fmla="*/ 2179585 w 7974090"/>
              <a:gd name="connsiteY4" fmla="*/ 0 h 1138773"/>
              <a:gd name="connsiteX5" fmla="*/ 2604869 w 7974090"/>
              <a:gd name="connsiteY5" fmla="*/ 0 h 1138773"/>
              <a:gd name="connsiteX6" fmla="*/ 3269377 w 7974090"/>
              <a:gd name="connsiteY6" fmla="*/ 0 h 1138773"/>
              <a:gd name="connsiteX7" fmla="*/ 3694662 w 7974090"/>
              <a:gd name="connsiteY7" fmla="*/ 0 h 1138773"/>
              <a:gd name="connsiteX8" fmla="*/ 4199687 w 7974090"/>
              <a:gd name="connsiteY8" fmla="*/ 0 h 1138773"/>
              <a:gd name="connsiteX9" fmla="*/ 5023677 w 7974090"/>
              <a:gd name="connsiteY9" fmla="*/ 0 h 1138773"/>
              <a:gd name="connsiteX10" fmla="*/ 5847666 w 7974090"/>
              <a:gd name="connsiteY10" fmla="*/ 0 h 1138773"/>
              <a:gd name="connsiteX11" fmla="*/ 6671655 w 7974090"/>
              <a:gd name="connsiteY11" fmla="*/ 0 h 1138773"/>
              <a:gd name="connsiteX12" fmla="*/ 7096940 w 7974090"/>
              <a:gd name="connsiteY12" fmla="*/ 0 h 1138773"/>
              <a:gd name="connsiteX13" fmla="*/ 7974090 w 7974090"/>
              <a:gd name="connsiteY13" fmla="*/ 0 h 1138773"/>
              <a:gd name="connsiteX14" fmla="*/ 7974090 w 7974090"/>
              <a:gd name="connsiteY14" fmla="*/ 580774 h 1138773"/>
              <a:gd name="connsiteX15" fmla="*/ 7974090 w 7974090"/>
              <a:gd name="connsiteY15" fmla="*/ 1138773 h 1138773"/>
              <a:gd name="connsiteX16" fmla="*/ 7548805 w 7974090"/>
              <a:gd name="connsiteY16" fmla="*/ 1138773 h 1138773"/>
              <a:gd name="connsiteX17" fmla="*/ 6884298 w 7974090"/>
              <a:gd name="connsiteY17" fmla="*/ 1138773 h 1138773"/>
              <a:gd name="connsiteX18" fmla="*/ 6299531 w 7974090"/>
              <a:gd name="connsiteY18" fmla="*/ 1138773 h 1138773"/>
              <a:gd name="connsiteX19" fmla="*/ 5874246 w 7974090"/>
              <a:gd name="connsiteY19" fmla="*/ 1138773 h 1138773"/>
              <a:gd name="connsiteX20" fmla="*/ 5448962 w 7974090"/>
              <a:gd name="connsiteY20" fmla="*/ 1138773 h 1138773"/>
              <a:gd name="connsiteX21" fmla="*/ 4943936 w 7974090"/>
              <a:gd name="connsiteY21" fmla="*/ 1138773 h 1138773"/>
              <a:gd name="connsiteX22" fmla="*/ 4518651 w 7974090"/>
              <a:gd name="connsiteY22" fmla="*/ 1138773 h 1138773"/>
              <a:gd name="connsiteX23" fmla="*/ 4093366 w 7974090"/>
              <a:gd name="connsiteY23" fmla="*/ 1138773 h 1138773"/>
              <a:gd name="connsiteX24" fmla="*/ 3349118 w 7974090"/>
              <a:gd name="connsiteY24" fmla="*/ 1138773 h 1138773"/>
              <a:gd name="connsiteX25" fmla="*/ 2684610 w 7974090"/>
              <a:gd name="connsiteY25" fmla="*/ 1138773 h 1138773"/>
              <a:gd name="connsiteX26" fmla="*/ 2179585 w 7974090"/>
              <a:gd name="connsiteY26" fmla="*/ 1138773 h 1138773"/>
              <a:gd name="connsiteX27" fmla="*/ 1515077 w 7974090"/>
              <a:gd name="connsiteY27" fmla="*/ 1138773 h 1138773"/>
              <a:gd name="connsiteX28" fmla="*/ 691088 w 7974090"/>
              <a:gd name="connsiteY28" fmla="*/ 1138773 h 1138773"/>
              <a:gd name="connsiteX29" fmla="*/ 0 w 7974090"/>
              <a:gd name="connsiteY29" fmla="*/ 1138773 h 1138773"/>
              <a:gd name="connsiteX30" fmla="*/ 0 w 7974090"/>
              <a:gd name="connsiteY30" fmla="*/ 569387 h 1138773"/>
              <a:gd name="connsiteX31" fmla="*/ 0 w 7974090"/>
              <a:gd name="connsiteY31" fmla="*/ 0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74090" h="1138773" extrusionOk="0">
                <a:moveTo>
                  <a:pt x="0" y="0"/>
                </a:moveTo>
                <a:cubicBezTo>
                  <a:pt x="120212" y="-4171"/>
                  <a:pt x="319162" y="4515"/>
                  <a:pt x="425285" y="0"/>
                </a:cubicBezTo>
                <a:cubicBezTo>
                  <a:pt x="531408" y="-4515"/>
                  <a:pt x="865104" y="-32533"/>
                  <a:pt x="1089792" y="0"/>
                </a:cubicBezTo>
                <a:cubicBezTo>
                  <a:pt x="1314480" y="32533"/>
                  <a:pt x="1612944" y="30496"/>
                  <a:pt x="1754300" y="0"/>
                </a:cubicBezTo>
                <a:cubicBezTo>
                  <a:pt x="1895656" y="-30496"/>
                  <a:pt x="2055509" y="1797"/>
                  <a:pt x="2179585" y="0"/>
                </a:cubicBezTo>
                <a:cubicBezTo>
                  <a:pt x="2303661" y="-1797"/>
                  <a:pt x="2449363" y="-15827"/>
                  <a:pt x="2604869" y="0"/>
                </a:cubicBezTo>
                <a:cubicBezTo>
                  <a:pt x="2760375" y="15827"/>
                  <a:pt x="3052239" y="26175"/>
                  <a:pt x="3269377" y="0"/>
                </a:cubicBezTo>
                <a:cubicBezTo>
                  <a:pt x="3486515" y="-26175"/>
                  <a:pt x="3483538" y="-4565"/>
                  <a:pt x="3694662" y="0"/>
                </a:cubicBezTo>
                <a:cubicBezTo>
                  <a:pt x="3905787" y="4565"/>
                  <a:pt x="4028292" y="18629"/>
                  <a:pt x="4199687" y="0"/>
                </a:cubicBezTo>
                <a:cubicBezTo>
                  <a:pt x="4371082" y="-18629"/>
                  <a:pt x="4687874" y="-14899"/>
                  <a:pt x="5023677" y="0"/>
                </a:cubicBezTo>
                <a:cubicBezTo>
                  <a:pt x="5359480" y="14899"/>
                  <a:pt x="5458287" y="26064"/>
                  <a:pt x="5847666" y="0"/>
                </a:cubicBezTo>
                <a:cubicBezTo>
                  <a:pt x="6237045" y="-26064"/>
                  <a:pt x="6501819" y="26925"/>
                  <a:pt x="6671655" y="0"/>
                </a:cubicBezTo>
                <a:cubicBezTo>
                  <a:pt x="6841491" y="-26925"/>
                  <a:pt x="6916453" y="-1232"/>
                  <a:pt x="7096940" y="0"/>
                </a:cubicBezTo>
                <a:cubicBezTo>
                  <a:pt x="7277427" y="1232"/>
                  <a:pt x="7567546" y="25959"/>
                  <a:pt x="7974090" y="0"/>
                </a:cubicBezTo>
                <a:cubicBezTo>
                  <a:pt x="7977214" y="152109"/>
                  <a:pt x="7980405" y="410635"/>
                  <a:pt x="7974090" y="580774"/>
                </a:cubicBezTo>
                <a:cubicBezTo>
                  <a:pt x="7967775" y="750913"/>
                  <a:pt x="7951466" y="912053"/>
                  <a:pt x="7974090" y="1138773"/>
                </a:cubicBezTo>
                <a:cubicBezTo>
                  <a:pt x="7878706" y="1139188"/>
                  <a:pt x="7706077" y="1147310"/>
                  <a:pt x="7548805" y="1138773"/>
                </a:cubicBezTo>
                <a:cubicBezTo>
                  <a:pt x="7391533" y="1130236"/>
                  <a:pt x="7032465" y="1126900"/>
                  <a:pt x="6884298" y="1138773"/>
                </a:cubicBezTo>
                <a:cubicBezTo>
                  <a:pt x="6736131" y="1150646"/>
                  <a:pt x="6517828" y="1140951"/>
                  <a:pt x="6299531" y="1138773"/>
                </a:cubicBezTo>
                <a:cubicBezTo>
                  <a:pt x="6081234" y="1136595"/>
                  <a:pt x="6069851" y="1156267"/>
                  <a:pt x="5874246" y="1138773"/>
                </a:cubicBezTo>
                <a:cubicBezTo>
                  <a:pt x="5678641" y="1121279"/>
                  <a:pt x="5651228" y="1123684"/>
                  <a:pt x="5448962" y="1138773"/>
                </a:cubicBezTo>
                <a:cubicBezTo>
                  <a:pt x="5246696" y="1153862"/>
                  <a:pt x="5054605" y="1143070"/>
                  <a:pt x="4943936" y="1138773"/>
                </a:cubicBezTo>
                <a:cubicBezTo>
                  <a:pt x="4833267" y="1134476"/>
                  <a:pt x="4666497" y="1155640"/>
                  <a:pt x="4518651" y="1138773"/>
                </a:cubicBezTo>
                <a:cubicBezTo>
                  <a:pt x="4370806" y="1121906"/>
                  <a:pt x="4231081" y="1120303"/>
                  <a:pt x="4093366" y="1138773"/>
                </a:cubicBezTo>
                <a:cubicBezTo>
                  <a:pt x="3955652" y="1157243"/>
                  <a:pt x="3513240" y="1165792"/>
                  <a:pt x="3349118" y="1138773"/>
                </a:cubicBezTo>
                <a:cubicBezTo>
                  <a:pt x="3184996" y="1111754"/>
                  <a:pt x="2953722" y="1137356"/>
                  <a:pt x="2684610" y="1138773"/>
                </a:cubicBezTo>
                <a:cubicBezTo>
                  <a:pt x="2415498" y="1140190"/>
                  <a:pt x="2320423" y="1114317"/>
                  <a:pt x="2179585" y="1138773"/>
                </a:cubicBezTo>
                <a:cubicBezTo>
                  <a:pt x="2038747" y="1163229"/>
                  <a:pt x="1791096" y="1166115"/>
                  <a:pt x="1515077" y="1138773"/>
                </a:cubicBezTo>
                <a:cubicBezTo>
                  <a:pt x="1239058" y="1111431"/>
                  <a:pt x="970999" y="1133748"/>
                  <a:pt x="691088" y="1138773"/>
                </a:cubicBezTo>
                <a:cubicBezTo>
                  <a:pt x="411177" y="1143798"/>
                  <a:pt x="181298" y="1150249"/>
                  <a:pt x="0" y="1138773"/>
                </a:cubicBezTo>
                <a:cubicBezTo>
                  <a:pt x="23553" y="963161"/>
                  <a:pt x="3048" y="843735"/>
                  <a:pt x="0" y="569387"/>
                </a:cubicBezTo>
                <a:cubicBezTo>
                  <a:pt x="-3048" y="295039"/>
                  <a:pt x="-3443" y="192993"/>
                  <a:pt x="0" y="0"/>
                </a:cubicBezTo>
                <a:close/>
              </a:path>
            </a:pathLst>
          </a:custGeom>
          <a:noFill/>
          <a:ln>
            <a:solidFill>
              <a:schemeClr val="tx1"/>
            </a:solidFill>
            <a:extLst>
              <a:ext uri="{C807C97D-BFC1-408E-A445-0C87EB9F89A2}">
                <ask:lineSketchStyleProps xmlns:ask="http://schemas.microsoft.com/office/drawing/2018/sketchyshapes" sd="2895855228">
                  <a:prstGeom prst="rect">
                    <a:avLst/>
                  </a:prstGeom>
                  <ask:type>
                    <ask:lineSketchFreehand/>
                  </ask:type>
                </ask:lineSketchStyleProps>
              </a:ext>
            </a:extLst>
          </a:ln>
        </p:spPr>
        <p:txBody>
          <a:bodyPr wrap="square">
            <a:spAutoFit/>
          </a:bodyPr>
          <a:lstStyle/>
          <a:p>
            <a:r>
              <a:rPr lang="de-DE" sz="1700" b="0" i="0" u="none" strike="noStrike" dirty="0">
                <a:solidFill>
                  <a:srgbClr val="000000"/>
                </a:solidFill>
                <a:effectLst/>
                <a:latin typeface="Arial" panose="020B0604020202020204" pitchFamily="34" charset="0"/>
                <a:cs typeface="Arial" panose="020B0604020202020204" pitchFamily="34" charset="0"/>
              </a:rPr>
              <a:t>Wie treten wir in Kommunikation? Wer ist wann wie erreichbar? Wie gehen wir mit Emails um? </a:t>
            </a:r>
            <a:r>
              <a:rPr lang="de-DE" sz="1700" dirty="0">
                <a:solidFill>
                  <a:srgbClr val="000000"/>
                </a:solidFill>
                <a:latin typeface="Arial" panose="020B0604020202020204" pitchFamily="34" charset="0"/>
                <a:cs typeface="Arial" panose="020B0604020202020204" pitchFamily="34" charset="0"/>
              </a:rPr>
              <a:t>Welche Art von Diskussionskultur streben wir an? Gibt </a:t>
            </a:r>
            <a:r>
              <a:rPr lang="de-DE" sz="1700" b="0" i="0" u="none" strike="noStrike" dirty="0">
                <a:solidFill>
                  <a:srgbClr val="000000"/>
                </a:solidFill>
                <a:effectLst/>
                <a:latin typeface="Arial" panose="020B0604020202020204" pitchFamily="34" charset="0"/>
                <a:cs typeface="Arial" panose="020B0604020202020204" pitchFamily="34" charset="0"/>
              </a:rPr>
              <a:t>es Spielregeln für Austausch, Diskussionen, Forenbeiträge? Wie gelingt es, Störungen oder Schwierigkeiten offen anzusprechen und konstruktiv zu lösen?</a:t>
            </a:r>
            <a:endParaRPr lang="de-DE" sz="17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E7289BA-C3AB-1307-9A68-C37F8C5F74FA}"/>
              </a:ext>
            </a:extLst>
          </p:cNvPr>
          <p:cNvSpPr txBox="1"/>
          <p:nvPr/>
        </p:nvSpPr>
        <p:spPr>
          <a:xfrm>
            <a:off x="1012922" y="5609881"/>
            <a:ext cx="1754006" cy="369332"/>
          </a:xfrm>
          <a:prstGeom prst="rect">
            <a:avLst/>
          </a:prstGeom>
          <a:noFill/>
        </p:spPr>
        <p:txBody>
          <a:bodyPr wrap="none" rtlCol="0">
            <a:spAutoFit/>
          </a:bodyPr>
          <a:lstStyle/>
          <a:p>
            <a:r>
              <a:rPr lang="de-DE" dirty="0">
                <a:latin typeface="NeulandFont" pitchFamily="2" charset="0"/>
              </a:rPr>
              <a:t>Kommunikation</a:t>
            </a:r>
          </a:p>
        </p:txBody>
      </p:sp>
      <p:pic>
        <p:nvPicPr>
          <p:cNvPr id="11" name="Grafik 10">
            <a:extLst>
              <a:ext uri="{FF2B5EF4-FFF2-40B4-BE49-F238E27FC236}">
                <a16:creationId xmlns:a16="http://schemas.microsoft.com/office/drawing/2014/main" id="{3EFB6E0B-756C-79DC-4EEC-3D8F90F8F4E6}"/>
              </a:ext>
            </a:extLst>
          </p:cNvPr>
          <p:cNvPicPr>
            <a:picLocks noChangeAspect="1"/>
          </p:cNvPicPr>
          <p:nvPr/>
        </p:nvPicPr>
        <p:blipFill>
          <a:blip r:embed="rId6"/>
          <a:stretch>
            <a:fillRect/>
          </a:stretch>
        </p:blipFill>
        <p:spPr>
          <a:xfrm>
            <a:off x="1122676" y="4910618"/>
            <a:ext cx="1534497" cy="755070"/>
          </a:xfrm>
          <a:prstGeom prst="rect">
            <a:avLst/>
          </a:prstGeom>
        </p:spPr>
      </p:pic>
      <p:sp>
        <p:nvSpPr>
          <p:cNvPr id="39" name="Oval 38">
            <a:extLst>
              <a:ext uri="{FF2B5EF4-FFF2-40B4-BE49-F238E27FC236}">
                <a16:creationId xmlns:a16="http://schemas.microsoft.com/office/drawing/2014/main" id="{926E26D2-5AB4-D22D-BFA6-F294FCBAC7DA}"/>
              </a:ext>
            </a:extLst>
          </p:cNvPr>
          <p:cNvSpPr/>
          <p:nvPr/>
        </p:nvSpPr>
        <p:spPr>
          <a:xfrm>
            <a:off x="10799134" y="116907"/>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pic>
        <p:nvPicPr>
          <p:cNvPr id="2" name="Picture 1">
            <a:hlinkClick r:id="rId7"/>
            <a:extLst>
              <a:ext uri="{FF2B5EF4-FFF2-40B4-BE49-F238E27FC236}">
                <a16:creationId xmlns:a16="http://schemas.microsoft.com/office/drawing/2014/main" id="{20D51314-778D-2608-E2C1-FDD89FF6B02A}"/>
              </a:ext>
            </a:extLst>
          </p:cNvPr>
          <p:cNvPicPr>
            <a:picLocks noChangeAspect="1"/>
          </p:cNvPicPr>
          <p:nvPr/>
        </p:nvPicPr>
        <p:blipFill>
          <a:blip r:embed="rId8"/>
          <a:stretch>
            <a:fillRect/>
          </a:stretch>
        </p:blipFill>
        <p:spPr>
          <a:xfrm>
            <a:off x="11128233" y="6488438"/>
            <a:ext cx="842993" cy="296963"/>
          </a:xfrm>
          <a:prstGeom prst="rect">
            <a:avLst/>
          </a:prstGeom>
        </p:spPr>
      </p:pic>
      <p:sp>
        <p:nvSpPr>
          <p:cNvPr id="5" name="TextBox 4">
            <a:extLst>
              <a:ext uri="{FF2B5EF4-FFF2-40B4-BE49-F238E27FC236}">
                <a16:creationId xmlns:a16="http://schemas.microsoft.com/office/drawing/2014/main" id="{70B54830-20A9-23DF-9C17-6F3B7408304B}"/>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spTree>
    <p:extLst>
      <p:ext uri="{BB962C8B-B14F-4D97-AF65-F5344CB8AC3E}">
        <p14:creationId xmlns:p14="http://schemas.microsoft.com/office/powerpoint/2010/main" val="32602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852938" y="1391716"/>
            <a:ext cx="3888829"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013213" y="3346043"/>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6595694" y="5631172"/>
            <a:ext cx="3141430" cy="438912"/>
          </a:xfrm>
          <a:prstGeom prst="wedgeRoundRectCallout">
            <a:avLst>
              <a:gd name="adj1" fmla="val -61820"/>
              <a:gd name="adj2" fmla="val -115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4546859" y="5105301"/>
            <a:ext cx="2462783" cy="438912"/>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4764831" y="1253844"/>
            <a:ext cx="2566416" cy="438912"/>
          </a:xfrm>
          <a:prstGeom prst="wedgeRoundRectCallout">
            <a:avLst>
              <a:gd name="adj1" fmla="val 72760"/>
              <a:gd name="adj2" fmla="val 5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134898" y="2126177"/>
            <a:ext cx="865414" cy="69700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209047" y="4077781"/>
            <a:ext cx="590663" cy="707777"/>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7295100" y="5083787"/>
            <a:ext cx="2671872" cy="438912"/>
          </a:xfrm>
          <a:prstGeom prst="wedgeRoundRectCallout">
            <a:avLst>
              <a:gd name="adj1" fmla="val 64456"/>
              <a:gd name="adj2" fmla="val 426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206857" y="2831097"/>
            <a:ext cx="664709" cy="700319"/>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179251" y="3457232"/>
            <a:ext cx="803585" cy="529636"/>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7126236" y="4173256"/>
            <a:ext cx="2840736" cy="365519"/>
          </a:xfrm>
          <a:prstGeom prst="wedgeRoundRectCallout">
            <a:avLst>
              <a:gd name="adj1" fmla="val 58663"/>
              <a:gd name="adj2" fmla="val 1840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4934627" y="1889494"/>
            <a:ext cx="2840736" cy="365519"/>
          </a:xfrm>
          <a:prstGeom prst="wedgeRoundRectCallout">
            <a:avLst>
              <a:gd name="adj1" fmla="val 58663"/>
              <a:gd name="adj2" fmla="val -241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4302502" y="5789494"/>
            <a:ext cx="2840736" cy="365519"/>
          </a:xfrm>
          <a:prstGeom prst="wedgeRoundRectCallout">
            <a:avLst>
              <a:gd name="adj1" fmla="val 508"/>
              <a:gd name="adj2" fmla="val -966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23256" y="2640427"/>
            <a:ext cx="2450592"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4965192" y="4113316"/>
            <a:ext cx="2840736"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5581779" y="2217403"/>
            <a:ext cx="2840736" cy="565359"/>
          </a:xfrm>
          <a:prstGeom prst="wedgeRoundRectCallout">
            <a:avLst>
              <a:gd name="adj1" fmla="val 64135"/>
              <a:gd name="adj2" fmla="val -3343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5970319" y="4623951"/>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 .</a:t>
            </a:r>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7805928" y="3865320"/>
            <a:ext cx="2458398" cy="365519"/>
          </a:xfrm>
          <a:prstGeom prst="wedgeRoundRectCallout">
            <a:avLst>
              <a:gd name="adj1" fmla="val -67517"/>
              <a:gd name="adj2" fmla="val -6415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5589274" y="1522166"/>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4224516" y="3559652"/>
            <a:ext cx="2840736" cy="365519"/>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623256" y="2048908"/>
            <a:ext cx="2368185"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1" name="Oval 30">
            <a:extLst>
              <a:ext uri="{FF2B5EF4-FFF2-40B4-BE49-F238E27FC236}">
                <a16:creationId xmlns:a16="http://schemas.microsoft.com/office/drawing/2014/main" id="{BE7ADBAD-25E8-4891-15A5-5297C924DAB5}"/>
              </a:ext>
            </a:extLst>
          </p:cNvPr>
          <p:cNvSpPr/>
          <p:nvPr/>
        </p:nvSpPr>
        <p:spPr>
          <a:xfrm>
            <a:off x="10403352" y="1945710"/>
            <a:ext cx="1541626" cy="1506363"/>
          </a:xfrm>
          <a:custGeom>
            <a:avLst/>
            <a:gdLst>
              <a:gd name="connsiteX0" fmla="*/ 0 w 1541626"/>
              <a:gd name="connsiteY0" fmla="*/ 753182 h 1506363"/>
              <a:gd name="connsiteX1" fmla="*/ 770813 w 1541626"/>
              <a:gd name="connsiteY1" fmla="*/ 0 h 1506363"/>
              <a:gd name="connsiteX2" fmla="*/ 1541626 w 1541626"/>
              <a:gd name="connsiteY2" fmla="*/ 753182 h 1506363"/>
              <a:gd name="connsiteX3" fmla="*/ 770813 w 1541626"/>
              <a:gd name="connsiteY3" fmla="*/ 1506364 h 1506363"/>
              <a:gd name="connsiteX4" fmla="*/ 0 w 1541626"/>
              <a:gd name="connsiteY4" fmla="*/ 753182 h 15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26" h="1506363" fill="none" extrusionOk="0">
                <a:moveTo>
                  <a:pt x="0" y="753182"/>
                </a:moveTo>
                <a:cubicBezTo>
                  <a:pt x="-1763" y="295931"/>
                  <a:pt x="371287" y="-32181"/>
                  <a:pt x="770813" y="0"/>
                </a:cubicBezTo>
                <a:cubicBezTo>
                  <a:pt x="1164570" y="-32032"/>
                  <a:pt x="1540111" y="386473"/>
                  <a:pt x="1541626" y="753182"/>
                </a:cubicBezTo>
                <a:cubicBezTo>
                  <a:pt x="1562389" y="1199589"/>
                  <a:pt x="1213396" y="1495245"/>
                  <a:pt x="770813" y="1506364"/>
                </a:cubicBezTo>
                <a:cubicBezTo>
                  <a:pt x="272049" y="1493403"/>
                  <a:pt x="-32840" y="1214264"/>
                  <a:pt x="0" y="753182"/>
                </a:cubicBezTo>
                <a:close/>
              </a:path>
              <a:path w="1541626" h="1506363" stroke="0" extrusionOk="0">
                <a:moveTo>
                  <a:pt x="0" y="753182"/>
                </a:moveTo>
                <a:cubicBezTo>
                  <a:pt x="-50026" y="385786"/>
                  <a:pt x="319449" y="549"/>
                  <a:pt x="770813" y="0"/>
                </a:cubicBezTo>
                <a:cubicBezTo>
                  <a:pt x="1185382" y="-63784"/>
                  <a:pt x="1617154" y="363973"/>
                  <a:pt x="1541626" y="753182"/>
                </a:cubicBezTo>
                <a:cubicBezTo>
                  <a:pt x="1510075" y="1183171"/>
                  <a:pt x="1163733" y="1551895"/>
                  <a:pt x="770813" y="1506364"/>
                </a:cubicBezTo>
                <a:cubicBezTo>
                  <a:pt x="406772" y="1516981"/>
                  <a:pt x="-41417" y="1118902"/>
                  <a:pt x="0" y="753182"/>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182712" y="4894135"/>
            <a:ext cx="825740" cy="70777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334219" y="2978811"/>
            <a:ext cx="2840736" cy="365519"/>
          </a:xfrm>
          <a:prstGeom prst="wedgeRoundRectCallout">
            <a:avLst>
              <a:gd name="adj1" fmla="val 66066"/>
              <a:gd name="adj2" fmla="val 58427"/>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156062" y="1323118"/>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127121" y="451735"/>
            <a:ext cx="835219" cy="776492"/>
          </a:xfrm>
          <a:prstGeom prst="rect">
            <a:avLst/>
          </a:prstGeom>
        </p:spPr>
      </p:pic>
      <p:sp>
        <p:nvSpPr>
          <p:cNvPr id="4" name="TextBox 3">
            <a:extLst>
              <a:ext uri="{FF2B5EF4-FFF2-40B4-BE49-F238E27FC236}">
                <a16:creationId xmlns:a16="http://schemas.microsoft.com/office/drawing/2014/main" id="{088A8D2F-48D2-3D22-2485-89445A4E0C9A}"/>
              </a:ext>
            </a:extLst>
          </p:cNvPr>
          <p:cNvSpPr txBox="1"/>
          <p:nvPr/>
        </p:nvSpPr>
        <p:spPr>
          <a:xfrm>
            <a:off x="1245993" y="505964"/>
            <a:ext cx="2349613" cy="923330"/>
          </a:xfrm>
          <a:prstGeom prst="rect">
            <a:avLst/>
          </a:prstGeom>
          <a:noFill/>
        </p:spPr>
        <p:txBody>
          <a:bodyPr wrap="square" rtlCol="0">
            <a:spAutoFit/>
          </a:bodyPr>
          <a:lstStyle/>
          <a:p>
            <a:r>
              <a:rPr lang="de-DE" dirty="0">
                <a:latin typeface="NeulandFont"/>
              </a:rPr>
              <a:t>Selbstverantwortung für das eigene Lernen</a:t>
            </a:r>
            <a:endParaRPr lang="en-GB" dirty="0">
              <a:latin typeface="NeulandFont"/>
            </a:endParaRPr>
          </a:p>
        </p:txBody>
      </p:sp>
      <p:sp>
        <p:nvSpPr>
          <p:cNvPr id="9" name="TextBox 8">
            <a:extLst>
              <a:ext uri="{FF2B5EF4-FFF2-40B4-BE49-F238E27FC236}">
                <a16:creationId xmlns:a16="http://schemas.microsoft.com/office/drawing/2014/main" id="{FA9649F2-2951-33C4-E867-C6A6D7AAD0E8}"/>
              </a:ext>
            </a:extLst>
          </p:cNvPr>
          <p:cNvSpPr txBox="1"/>
          <p:nvPr/>
        </p:nvSpPr>
        <p:spPr>
          <a:xfrm>
            <a:off x="1271448" y="4189413"/>
            <a:ext cx="2212948" cy="646331"/>
          </a:xfrm>
          <a:prstGeom prst="rect">
            <a:avLst/>
          </a:prstGeom>
          <a:noFill/>
        </p:spPr>
        <p:txBody>
          <a:bodyPr wrap="square" rtlCol="0">
            <a:spAutoFit/>
          </a:bodyPr>
          <a:lstStyle/>
          <a:p>
            <a:r>
              <a:rPr lang="de-DE" dirty="0">
                <a:latin typeface="NeulandFont"/>
              </a:rPr>
              <a:t>Personen-</a:t>
            </a:r>
            <a:r>
              <a:rPr lang="de-DE" dirty="0"/>
              <a:t>/ </a:t>
            </a:r>
            <a:r>
              <a:rPr lang="de-DE" dirty="0">
                <a:latin typeface="NeulandFont" pitchFamily="2" charset="0"/>
              </a:rPr>
              <a:t>Datenschutz</a:t>
            </a:r>
            <a:endParaRPr lang="en-GB" dirty="0">
              <a:latin typeface="NeulandFont" pitchFamily="2" charset="0"/>
            </a:endParaRPr>
          </a:p>
        </p:txBody>
      </p:sp>
      <p:sp>
        <p:nvSpPr>
          <p:cNvPr id="13" name="TextBox 12">
            <a:extLst>
              <a:ext uri="{FF2B5EF4-FFF2-40B4-BE49-F238E27FC236}">
                <a16:creationId xmlns:a16="http://schemas.microsoft.com/office/drawing/2014/main" id="{174D7E31-B1BD-2F32-9A4C-0B21BB3B621C}"/>
              </a:ext>
            </a:extLst>
          </p:cNvPr>
          <p:cNvSpPr txBox="1"/>
          <p:nvPr/>
        </p:nvSpPr>
        <p:spPr>
          <a:xfrm>
            <a:off x="1245994" y="5118577"/>
            <a:ext cx="2212948" cy="369332"/>
          </a:xfrm>
          <a:prstGeom prst="rect">
            <a:avLst/>
          </a:prstGeom>
          <a:noFill/>
        </p:spPr>
        <p:txBody>
          <a:bodyPr wrap="square" rtlCol="0">
            <a:spAutoFit/>
          </a:bodyPr>
          <a:lstStyle/>
          <a:p>
            <a:r>
              <a:rPr lang="de-DE" dirty="0">
                <a:latin typeface="NeulandFont" pitchFamily="2" charset="0"/>
              </a:rPr>
              <a:t>Basis des Lernens</a:t>
            </a:r>
            <a:endParaRPr lang="en-GB" dirty="0">
              <a:latin typeface="NeulandFont" pitchFamily="2" charset="0"/>
            </a:endParaRPr>
          </a:p>
        </p:txBody>
      </p:sp>
      <p:sp>
        <p:nvSpPr>
          <p:cNvPr id="16" name="TextBox 15">
            <a:extLst>
              <a:ext uri="{FF2B5EF4-FFF2-40B4-BE49-F238E27FC236}">
                <a16:creationId xmlns:a16="http://schemas.microsoft.com/office/drawing/2014/main" id="{8C144853-641E-09C7-B5B5-9C9E109BC01C}"/>
              </a:ext>
            </a:extLst>
          </p:cNvPr>
          <p:cNvSpPr txBox="1"/>
          <p:nvPr/>
        </p:nvSpPr>
        <p:spPr>
          <a:xfrm>
            <a:off x="1245994" y="3531416"/>
            <a:ext cx="1859680" cy="369332"/>
          </a:xfrm>
          <a:prstGeom prst="rect">
            <a:avLst/>
          </a:prstGeom>
          <a:noFill/>
        </p:spPr>
        <p:txBody>
          <a:bodyPr wrap="square" rtlCol="0">
            <a:spAutoFit/>
          </a:bodyPr>
          <a:lstStyle/>
          <a:p>
            <a:r>
              <a:rPr lang="de-DE" dirty="0">
                <a:latin typeface="NeulandFont"/>
              </a:rPr>
              <a:t>Feedbackkultur</a:t>
            </a:r>
            <a:endParaRPr lang="en-GB" dirty="0">
              <a:latin typeface="NeulandFont"/>
            </a:endParaRPr>
          </a:p>
        </p:txBody>
      </p:sp>
      <p:sp>
        <p:nvSpPr>
          <p:cNvPr id="18" name="TextBox 17">
            <a:extLst>
              <a:ext uri="{FF2B5EF4-FFF2-40B4-BE49-F238E27FC236}">
                <a16:creationId xmlns:a16="http://schemas.microsoft.com/office/drawing/2014/main" id="{F15F645F-86AE-DE50-689F-6E86A3E2DED0}"/>
              </a:ext>
            </a:extLst>
          </p:cNvPr>
          <p:cNvSpPr txBox="1"/>
          <p:nvPr/>
        </p:nvSpPr>
        <p:spPr>
          <a:xfrm>
            <a:off x="1245994" y="2263585"/>
            <a:ext cx="2212948" cy="646331"/>
          </a:xfrm>
          <a:prstGeom prst="rect">
            <a:avLst/>
          </a:prstGeom>
          <a:noFill/>
        </p:spPr>
        <p:txBody>
          <a:bodyPr wrap="square" rtlCol="0">
            <a:spAutoFit/>
          </a:bodyPr>
          <a:lstStyle/>
          <a:p>
            <a:r>
              <a:rPr lang="de-DE" dirty="0">
                <a:latin typeface="NeulandFont" pitchFamily="2" charset="0"/>
              </a:rPr>
              <a:t>geteilte</a:t>
            </a:r>
            <a:r>
              <a:rPr lang="de-DE" dirty="0"/>
              <a:t> </a:t>
            </a:r>
            <a:r>
              <a:rPr lang="de-DE" dirty="0">
                <a:latin typeface="NeulandFont"/>
              </a:rPr>
              <a:t>Verantwortung</a:t>
            </a:r>
            <a:endParaRPr lang="en-GB" dirty="0">
              <a:latin typeface="NeulandFont"/>
            </a:endParaRPr>
          </a:p>
        </p:txBody>
      </p:sp>
      <p:sp>
        <p:nvSpPr>
          <p:cNvPr id="29" name="TextBox 28">
            <a:extLst>
              <a:ext uri="{FF2B5EF4-FFF2-40B4-BE49-F238E27FC236}">
                <a16:creationId xmlns:a16="http://schemas.microsoft.com/office/drawing/2014/main" id="{146F28D2-39EC-4236-F722-FEF1ED3A08A9}"/>
              </a:ext>
            </a:extLst>
          </p:cNvPr>
          <p:cNvSpPr txBox="1"/>
          <p:nvPr/>
        </p:nvSpPr>
        <p:spPr>
          <a:xfrm>
            <a:off x="1221531" y="1421296"/>
            <a:ext cx="2389460" cy="646331"/>
          </a:xfrm>
          <a:prstGeom prst="rect">
            <a:avLst/>
          </a:prstGeom>
          <a:noFill/>
        </p:spPr>
        <p:txBody>
          <a:bodyPr wrap="square" rtlCol="0">
            <a:spAutoFit/>
          </a:bodyPr>
          <a:lstStyle/>
          <a:p>
            <a:r>
              <a:rPr lang="de-DE" dirty="0">
                <a:latin typeface="NeulandFont"/>
              </a:rPr>
              <a:t>Rahmenbedingungen gestalten</a:t>
            </a:r>
            <a:endParaRPr lang="en-GB" dirty="0">
              <a:latin typeface="NeulandFont"/>
            </a:endParaRPr>
          </a:p>
        </p:txBody>
      </p:sp>
      <p:sp>
        <p:nvSpPr>
          <p:cNvPr id="34" name="TextBox 33">
            <a:extLst>
              <a:ext uri="{FF2B5EF4-FFF2-40B4-BE49-F238E27FC236}">
                <a16:creationId xmlns:a16="http://schemas.microsoft.com/office/drawing/2014/main" id="{37D79AC3-89EC-0C36-6F5F-25905FB5CFB5}"/>
              </a:ext>
            </a:extLst>
          </p:cNvPr>
          <p:cNvSpPr txBox="1"/>
          <p:nvPr/>
        </p:nvSpPr>
        <p:spPr>
          <a:xfrm>
            <a:off x="1245994" y="3037538"/>
            <a:ext cx="2212948" cy="369332"/>
          </a:xfrm>
          <a:prstGeom prst="rect">
            <a:avLst/>
          </a:prstGeom>
          <a:noFill/>
        </p:spPr>
        <p:txBody>
          <a:bodyPr wrap="square" rtlCol="0">
            <a:spAutoFit/>
          </a:bodyPr>
          <a:lstStyle/>
          <a:p>
            <a:r>
              <a:rPr lang="de-DE" dirty="0">
                <a:latin typeface="NeulandFont"/>
              </a:rPr>
              <a:t>Selbstverpflichtung</a:t>
            </a:r>
            <a:endParaRPr lang="en-GB" dirty="0">
              <a:latin typeface="NeulandFont"/>
            </a:endParaRPr>
          </a:p>
        </p:txBody>
      </p:sp>
      <p:sp>
        <p:nvSpPr>
          <p:cNvPr id="37" name="Band nach oben 1">
            <a:extLst>
              <a:ext uri="{FF2B5EF4-FFF2-40B4-BE49-F238E27FC236}">
                <a16:creationId xmlns:a16="http://schemas.microsoft.com/office/drawing/2014/main" id="{5129A199-E735-1597-9F60-422EC1E7FA81}"/>
              </a:ext>
            </a:extLst>
          </p:cNvPr>
          <p:cNvSpPr/>
          <p:nvPr/>
        </p:nvSpPr>
        <p:spPr>
          <a:xfrm>
            <a:off x="4107023" y="150485"/>
            <a:ext cx="7151303" cy="1037465"/>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NeulandFont"/>
              </a:rPr>
              <a:t>Code </a:t>
            </a:r>
            <a:r>
              <a:rPr lang="de-DE" sz="2000" dirty="0" err="1">
                <a:solidFill>
                  <a:schemeClr val="tx1"/>
                </a:solidFill>
                <a:latin typeface="NeulandFont"/>
              </a:rPr>
              <a:t>of</a:t>
            </a:r>
            <a:r>
              <a:rPr lang="de-DE" sz="2000" dirty="0">
                <a:solidFill>
                  <a:schemeClr val="tx1"/>
                </a:solidFill>
                <a:latin typeface="NeulandFont"/>
              </a:rPr>
              <a:t> Conduct/Lern- und Arbeitsvereinbarung: Vorlage</a:t>
            </a:r>
          </a:p>
        </p:txBody>
      </p:sp>
      <p:pic>
        <p:nvPicPr>
          <p:cNvPr id="40" name="Grafik 8">
            <a:extLst>
              <a:ext uri="{FF2B5EF4-FFF2-40B4-BE49-F238E27FC236}">
                <a16:creationId xmlns:a16="http://schemas.microsoft.com/office/drawing/2014/main" id="{54101008-4907-2418-0761-9CE3013846FD}"/>
              </a:ext>
            </a:extLst>
          </p:cNvPr>
          <p:cNvPicPr>
            <a:picLocks noChangeAspect="1"/>
          </p:cNvPicPr>
          <p:nvPr/>
        </p:nvPicPr>
        <p:blipFill>
          <a:blip r:embed="rId10"/>
          <a:stretch>
            <a:fillRect/>
          </a:stretch>
        </p:blipFill>
        <p:spPr>
          <a:xfrm>
            <a:off x="10460576" y="5119579"/>
            <a:ext cx="1427178" cy="1372151"/>
          </a:xfrm>
          <a:prstGeom prst="rect">
            <a:avLst/>
          </a:prstGeom>
        </p:spPr>
      </p:pic>
      <p:pic>
        <p:nvPicPr>
          <p:cNvPr id="43" name="Grafik 1">
            <a:extLst>
              <a:ext uri="{FF2B5EF4-FFF2-40B4-BE49-F238E27FC236}">
                <a16:creationId xmlns:a16="http://schemas.microsoft.com/office/drawing/2014/main" id="{57E57BCE-6CCC-C6A2-445E-D0B211EDA054}"/>
              </a:ext>
            </a:extLst>
          </p:cNvPr>
          <p:cNvPicPr>
            <a:picLocks noChangeAspect="1"/>
          </p:cNvPicPr>
          <p:nvPr/>
        </p:nvPicPr>
        <p:blipFill>
          <a:blip r:embed="rId11"/>
          <a:stretch>
            <a:fillRect/>
          </a:stretch>
        </p:blipFill>
        <p:spPr>
          <a:xfrm>
            <a:off x="209133" y="5639419"/>
            <a:ext cx="1076357" cy="529636"/>
          </a:xfrm>
          <a:prstGeom prst="rect">
            <a:avLst/>
          </a:prstGeom>
        </p:spPr>
      </p:pic>
      <p:sp>
        <p:nvSpPr>
          <p:cNvPr id="44" name="TextBox 43">
            <a:extLst>
              <a:ext uri="{FF2B5EF4-FFF2-40B4-BE49-F238E27FC236}">
                <a16:creationId xmlns:a16="http://schemas.microsoft.com/office/drawing/2014/main" id="{846FB4A8-6314-D4B3-7320-80DD2A1C359C}"/>
              </a:ext>
            </a:extLst>
          </p:cNvPr>
          <p:cNvSpPr txBox="1"/>
          <p:nvPr/>
        </p:nvSpPr>
        <p:spPr>
          <a:xfrm>
            <a:off x="1271448" y="5805655"/>
            <a:ext cx="2212948" cy="369332"/>
          </a:xfrm>
          <a:prstGeom prst="rect">
            <a:avLst/>
          </a:prstGeom>
          <a:noFill/>
        </p:spPr>
        <p:txBody>
          <a:bodyPr wrap="square" rtlCol="0">
            <a:spAutoFit/>
          </a:bodyPr>
          <a:lstStyle/>
          <a:p>
            <a:r>
              <a:rPr lang="de-DE" dirty="0">
                <a:latin typeface="NeulandFont"/>
              </a:rPr>
              <a:t>Kommunikation</a:t>
            </a:r>
            <a:endParaRPr lang="en-GB" dirty="0">
              <a:latin typeface="NeulandFont"/>
            </a:endParaRPr>
          </a:p>
        </p:txBody>
      </p:sp>
      <p:pic>
        <p:nvPicPr>
          <p:cNvPr id="39" name="Grafik 1">
            <a:extLst>
              <a:ext uri="{FF2B5EF4-FFF2-40B4-BE49-F238E27FC236}">
                <a16:creationId xmlns:a16="http://schemas.microsoft.com/office/drawing/2014/main" id="{E5A766F9-EA84-DAA0-634C-5CFED4CA61A0}"/>
              </a:ext>
            </a:extLst>
          </p:cNvPr>
          <p:cNvPicPr>
            <a:picLocks noChangeAspect="1"/>
          </p:cNvPicPr>
          <p:nvPr/>
        </p:nvPicPr>
        <p:blipFill>
          <a:blip r:embed="rId12"/>
          <a:stretch>
            <a:fillRect/>
          </a:stretch>
        </p:blipFill>
        <p:spPr>
          <a:xfrm>
            <a:off x="10487513" y="3698015"/>
            <a:ext cx="1541626" cy="1196120"/>
          </a:xfrm>
          <a:prstGeom prst="rect">
            <a:avLst/>
          </a:prstGeom>
        </p:spPr>
      </p:pic>
      <p:sp>
        <p:nvSpPr>
          <p:cNvPr id="2" name="TextBox 1">
            <a:extLst>
              <a:ext uri="{FF2B5EF4-FFF2-40B4-BE49-F238E27FC236}">
                <a16:creationId xmlns:a16="http://schemas.microsoft.com/office/drawing/2014/main" id="{C0A0FAAC-C01D-F602-A986-411BB24ACC71}"/>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38" name="Picture 37">
            <a:hlinkClick r:id="rId13"/>
            <a:extLst>
              <a:ext uri="{FF2B5EF4-FFF2-40B4-BE49-F238E27FC236}">
                <a16:creationId xmlns:a16="http://schemas.microsoft.com/office/drawing/2014/main" id="{FD11E172-4664-7545-736B-50B4AD71EC9B}"/>
              </a:ext>
            </a:extLst>
          </p:cNvPr>
          <p:cNvPicPr>
            <a:picLocks noChangeAspect="1"/>
          </p:cNvPicPr>
          <p:nvPr/>
        </p:nvPicPr>
        <p:blipFill>
          <a:blip r:embed="rId14"/>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283359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7328638" y="1817406"/>
            <a:ext cx="3888829" cy="607655"/>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schaffen uns eine gute Lernumgebung</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560846" y="3754018"/>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Expert*innen</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7928054" y="5553574"/>
            <a:ext cx="3668632" cy="315543"/>
          </a:xfrm>
          <a:prstGeom prst="wedgeRoundRectCallout">
            <a:avLst>
              <a:gd name="adj1" fmla="val -62229"/>
              <a:gd name="adj2" fmla="val -388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Kooperation &amp; Reflexion sind wichtig</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3954084" y="6099210"/>
            <a:ext cx="2462783" cy="438912"/>
          </a:xfrm>
          <a:prstGeom prst="wedgeRoundRectCallout">
            <a:avLst>
              <a:gd name="adj1" fmla="val 17567"/>
              <a:gd name="adj2" fmla="val -10931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Alles bleibt vertraulich</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153380" y="3812081"/>
            <a:ext cx="2566416" cy="438912"/>
          </a:xfrm>
          <a:prstGeom prst="wedgeRoundRectCallout">
            <a:avLst>
              <a:gd name="adj1" fmla="val 85523"/>
              <a:gd name="adj2" fmla="val 641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Kein Multitasking</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6852938" y="3595899"/>
            <a:ext cx="1134620" cy="91382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5354297" y="5008753"/>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243790" y="5491889"/>
            <a:ext cx="2840736" cy="438912"/>
          </a:xfrm>
          <a:prstGeom prst="wedgeRoundRectCallout">
            <a:avLst>
              <a:gd name="adj1" fmla="val 74545"/>
              <a:gd name="adj2" fmla="val -693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Kollegiale Feedbackkultur</a:t>
            </a:r>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3640520" y="3404462"/>
            <a:ext cx="1008486" cy="1062512"/>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3879592" y="4736481"/>
            <a:ext cx="1201640" cy="791990"/>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139423" y="4358974"/>
            <a:ext cx="2840736" cy="365519"/>
          </a:xfrm>
          <a:prstGeom prst="wedgeRoundRectCallout">
            <a:avLst>
              <a:gd name="adj1" fmla="val 77880"/>
              <a:gd name="adj2" fmla="val -7867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pünktlich</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74974" y="4879239"/>
            <a:ext cx="3178368" cy="365519"/>
          </a:xfrm>
          <a:prstGeom prst="wedgeRoundRectCallout">
            <a:avLst>
              <a:gd name="adj1" fmla="val 73262"/>
              <a:gd name="adj2" fmla="val -18468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Redebeiträge sind kurz</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6750334" y="5925012"/>
            <a:ext cx="2840736" cy="365519"/>
          </a:xfrm>
          <a:prstGeom prst="wedgeRoundRectCallout">
            <a:avLst>
              <a:gd name="adj1" fmla="val -71716"/>
              <a:gd name="adj2" fmla="val -10040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Keine Mitschnitte</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8170702" y="3163311"/>
            <a:ext cx="2840736"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offen für Neues</a:t>
            </a:r>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8325359" y="4333830"/>
            <a:ext cx="2840736"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sind fehlerfreundlich</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820498" y="6096845"/>
            <a:ext cx="2840736" cy="565359"/>
          </a:xfrm>
          <a:prstGeom prst="wedgeRoundRectCallout">
            <a:avLst>
              <a:gd name="adj1" fmla="val 76626"/>
              <a:gd name="adj2" fmla="val -15655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unterstützen uns mit Feedback</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8120539" y="5008753"/>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Veranstaltung soll Freude bereiten</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243790" y="2771551"/>
            <a:ext cx="2840736" cy="365519"/>
          </a:xfrm>
          <a:prstGeom prst="wedgeRoundRectCallout">
            <a:avLst>
              <a:gd name="adj1" fmla="val 83390"/>
              <a:gd name="adj2" fmla="val 1188"/>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Unterstützung einholen</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384653" y="3291816"/>
            <a:ext cx="2840736" cy="365519"/>
          </a:xfrm>
          <a:prstGeom prst="wedgeRoundRectCallout">
            <a:avLst>
              <a:gd name="adj1" fmla="val 83079"/>
              <a:gd name="adj2" fmla="val -6635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Störungen thematisieren</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987558" y="2604363"/>
            <a:ext cx="2840736"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Es gibt genügend Pausen.</a:t>
            </a:r>
          </a:p>
        </p:txBody>
      </p:sp>
      <p:sp>
        <p:nvSpPr>
          <p:cNvPr id="31" name="Oval 30">
            <a:extLst>
              <a:ext uri="{FF2B5EF4-FFF2-40B4-BE49-F238E27FC236}">
                <a16:creationId xmlns:a16="http://schemas.microsoft.com/office/drawing/2014/main" id="{BE7ADBAD-25E8-4891-15A5-5297C924DAB5}"/>
              </a:ext>
            </a:extLst>
          </p:cNvPr>
          <p:cNvSpPr/>
          <p:nvPr/>
        </p:nvSpPr>
        <p:spPr>
          <a:xfrm>
            <a:off x="5185476" y="3256981"/>
            <a:ext cx="1252331" cy="1192694"/>
          </a:xfrm>
          <a:custGeom>
            <a:avLst/>
            <a:gdLst>
              <a:gd name="connsiteX0" fmla="*/ 0 w 1252331"/>
              <a:gd name="connsiteY0" fmla="*/ 596347 h 1192694"/>
              <a:gd name="connsiteX1" fmla="*/ 626166 w 1252331"/>
              <a:gd name="connsiteY1" fmla="*/ 0 h 1192694"/>
              <a:gd name="connsiteX2" fmla="*/ 1252332 w 1252331"/>
              <a:gd name="connsiteY2" fmla="*/ 596347 h 1192694"/>
              <a:gd name="connsiteX3" fmla="*/ 626166 w 1252331"/>
              <a:gd name="connsiteY3" fmla="*/ 1192694 h 1192694"/>
              <a:gd name="connsiteX4" fmla="*/ 0 w 1252331"/>
              <a:gd name="connsiteY4" fmla="*/ 596347 h 11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1" h="1192694" fill="none" extrusionOk="0">
                <a:moveTo>
                  <a:pt x="0" y="596347"/>
                </a:moveTo>
                <a:cubicBezTo>
                  <a:pt x="-644" y="251916"/>
                  <a:pt x="308420" y="-34508"/>
                  <a:pt x="626166" y="0"/>
                </a:cubicBezTo>
                <a:cubicBezTo>
                  <a:pt x="948240" y="-23807"/>
                  <a:pt x="1251855" y="282506"/>
                  <a:pt x="1252332" y="596347"/>
                </a:cubicBezTo>
                <a:cubicBezTo>
                  <a:pt x="1281946" y="969110"/>
                  <a:pt x="1006531" y="1169935"/>
                  <a:pt x="626166" y="1192694"/>
                </a:cubicBezTo>
                <a:cubicBezTo>
                  <a:pt x="273196" y="1191426"/>
                  <a:pt x="-18517" y="951136"/>
                  <a:pt x="0" y="596347"/>
                </a:cubicBezTo>
                <a:close/>
              </a:path>
              <a:path w="1252331" h="1192694" stroke="0" extrusionOk="0">
                <a:moveTo>
                  <a:pt x="0" y="596347"/>
                </a:moveTo>
                <a:cubicBezTo>
                  <a:pt x="-35976" y="301927"/>
                  <a:pt x="249546" y="660"/>
                  <a:pt x="626166" y="0"/>
                </a:cubicBezTo>
                <a:cubicBezTo>
                  <a:pt x="966779" y="-29825"/>
                  <a:pt x="1291541" y="280887"/>
                  <a:pt x="1252332" y="596347"/>
                </a:cubicBezTo>
                <a:cubicBezTo>
                  <a:pt x="1208648" y="945108"/>
                  <a:pt x="966548" y="1200249"/>
                  <a:pt x="626166" y="1192694"/>
                </a:cubicBezTo>
                <a:cubicBezTo>
                  <a:pt x="329418" y="1201143"/>
                  <a:pt x="-27974" y="891760"/>
                  <a:pt x="0" y="596347"/>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Fokus Lernen</a:t>
            </a:r>
            <a:r>
              <a:rPr lang="de-DE" dirty="0"/>
              <a:t> </a:t>
            </a:r>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6277962" y="4509728"/>
            <a:ext cx="1252331" cy="107342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485658" y="2234459"/>
            <a:ext cx="2840736" cy="365519"/>
          </a:xfrm>
          <a:prstGeom prst="wedgeRoundRectCallout">
            <a:avLst>
              <a:gd name="adj1" fmla="val 72259"/>
              <a:gd name="adj2" fmla="val 76122"/>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Fragen sind willkommen</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6685542" y="2445507"/>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3986881" y="2138459"/>
            <a:ext cx="1296232" cy="1205090"/>
          </a:xfrm>
          <a:prstGeom prst="rect">
            <a:avLst/>
          </a:prstGeom>
        </p:spPr>
      </p:pic>
      <p:pic>
        <p:nvPicPr>
          <p:cNvPr id="2" name="Grafik 1">
            <a:extLst>
              <a:ext uri="{FF2B5EF4-FFF2-40B4-BE49-F238E27FC236}">
                <a16:creationId xmlns:a16="http://schemas.microsoft.com/office/drawing/2014/main" id="{FA0B2AB1-1F97-9A47-59AC-685A8E838254}"/>
              </a:ext>
            </a:extLst>
          </p:cNvPr>
          <p:cNvPicPr>
            <a:picLocks noChangeAspect="1"/>
          </p:cNvPicPr>
          <p:nvPr/>
        </p:nvPicPr>
        <p:blipFill>
          <a:blip r:embed="rId10"/>
          <a:stretch>
            <a:fillRect/>
          </a:stretch>
        </p:blipFill>
        <p:spPr>
          <a:xfrm>
            <a:off x="5151045" y="1690437"/>
            <a:ext cx="1534497" cy="755070"/>
          </a:xfrm>
          <a:prstGeom prst="rect">
            <a:avLst/>
          </a:prstGeom>
        </p:spPr>
      </p:pic>
      <p:sp>
        <p:nvSpPr>
          <p:cNvPr id="4" name="Abgerundete rechteckige Legende 3">
            <a:extLst>
              <a:ext uri="{FF2B5EF4-FFF2-40B4-BE49-F238E27FC236}">
                <a16:creationId xmlns:a16="http://schemas.microsoft.com/office/drawing/2014/main" id="{5C5A02ED-2C43-B731-F0E2-33B4292CAFCC}"/>
              </a:ext>
            </a:extLst>
          </p:cNvPr>
          <p:cNvSpPr/>
          <p:nvPr/>
        </p:nvSpPr>
        <p:spPr>
          <a:xfrm>
            <a:off x="6379478" y="1198616"/>
            <a:ext cx="5282073"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schreiben höfliche E-Mails und antworten bis... </a:t>
            </a:r>
          </a:p>
        </p:txBody>
      </p:sp>
      <p:sp>
        <p:nvSpPr>
          <p:cNvPr id="9" name="Abgerundete rechteckige Legende 8">
            <a:extLst>
              <a:ext uri="{FF2B5EF4-FFF2-40B4-BE49-F238E27FC236}">
                <a16:creationId xmlns:a16="http://schemas.microsoft.com/office/drawing/2014/main" id="{3A53524E-DCD4-747A-CB3B-0ACDADAC8F75}"/>
              </a:ext>
            </a:extLst>
          </p:cNvPr>
          <p:cNvSpPr/>
          <p:nvPr/>
        </p:nvSpPr>
        <p:spPr>
          <a:xfrm>
            <a:off x="2569729" y="1031767"/>
            <a:ext cx="3115842" cy="563849"/>
          </a:xfrm>
          <a:prstGeom prst="wedgeRoundRectCallout">
            <a:avLst>
              <a:gd name="adj1" fmla="val 34803"/>
              <a:gd name="adj2" fmla="val 7808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Wir gehen respektvoll </a:t>
            </a:r>
          </a:p>
          <a:p>
            <a:pPr algn="ctr"/>
            <a:r>
              <a:rPr lang="de-DE" dirty="0"/>
              <a:t>miteinander um</a:t>
            </a:r>
          </a:p>
        </p:txBody>
      </p:sp>
      <p:sp>
        <p:nvSpPr>
          <p:cNvPr id="13" name="Band nach oben 12">
            <a:extLst>
              <a:ext uri="{FF2B5EF4-FFF2-40B4-BE49-F238E27FC236}">
                <a16:creationId xmlns:a16="http://schemas.microsoft.com/office/drawing/2014/main" id="{EDE62A1C-2818-C00E-AACB-857614B0D2B7}"/>
              </a:ext>
            </a:extLst>
          </p:cNvPr>
          <p:cNvSpPr/>
          <p:nvPr/>
        </p:nvSpPr>
        <p:spPr>
          <a:xfrm>
            <a:off x="2297725" y="195796"/>
            <a:ext cx="9442226" cy="553079"/>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latin typeface="NeulandFont"/>
              </a:rPr>
              <a:t>Lernvereinbarung</a:t>
            </a:r>
          </a:p>
        </p:txBody>
      </p:sp>
      <p:pic>
        <p:nvPicPr>
          <p:cNvPr id="16" name="Grafik 6">
            <a:extLst>
              <a:ext uri="{FF2B5EF4-FFF2-40B4-BE49-F238E27FC236}">
                <a16:creationId xmlns:a16="http://schemas.microsoft.com/office/drawing/2014/main" id="{C2DF0D4B-639B-D18D-1A12-0C0811CD104F}"/>
              </a:ext>
            </a:extLst>
          </p:cNvPr>
          <p:cNvPicPr>
            <a:picLocks noChangeAspect="1"/>
          </p:cNvPicPr>
          <p:nvPr/>
        </p:nvPicPr>
        <p:blipFill>
          <a:blip r:embed="rId11"/>
          <a:stretch>
            <a:fillRect/>
          </a:stretch>
        </p:blipFill>
        <p:spPr>
          <a:xfrm>
            <a:off x="320164" y="139778"/>
            <a:ext cx="1921642" cy="1847550"/>
          </a:xfrm>
          <a:prstGeom prst="rect">
            <a:avLst/>
          </a:prstGeom>
        </p:spPr>
      </p:pic>
      <p:sp>
        <p:nvSpPr>
          <p:cNvPr id="18" name="Textfeld 11">
            <a:extLst>
              <a:ext uri="{FF2B5EF4-FFF2-40B4-BE49-F238E27FC236}">
                <a16:creationId xmlns:a16="http://schemas.microsoft.com/office/drawing/2014/main" id="{7A42D4F6-3A65-546F-A278-34E1EEC36AC9}"/>
              </a:ext>
            </a:extLst>
          </p:cNvPr>
          <p:cNvSpPr txBox="1"/>
          <p:nvPr/>
        </p:nvSpPr>
        <p:spPr>
          <a:xfrm>
            <a:off x="921911" y="280868"/>
            <a:ext cx="964996" cy="646331"/>
          </a:xfrm>
          <a:prstGeom prst="rect">
            <a:avLst/>
          </a:prstGeom>
          <a:solidFill>
            <a:schemeClr val="accent4"/>
          </a:solidFill>
        </p:spPr>
        <p:txBody>
          <a:bodyPr wrap="square" rtlCol="0">
            <a:spAutoFit/>
          </a:bodyPr>
          <a:lstStyle/>
          <a:p>
            <a:pPr algn="ctr"/>
            <a:r>
              <a:rPr lang="de-DE" sz="1200" dirty="0">
                <a:latin typeface="NeulandFont"/>
              </a:rPr>
              <a:t>Seminar „XYZ“, </a:t>
            </a:r>
            <a:r>
              <a:rPr lang="de-DE" sz="1200" dirty="0" err="1">
                <a:latin typeface="NeulandFont"/>
              </a:rPr>
              <a:t>SoSe</a:t>
            </a:r>
            <a:r>
              <a:rPr lang="de-DE" sz="1200" dirty="0">
                <a:latin typeface="NeulandFont"/>
              </a:rPr>
              <a:t> 202…</a:t>
            </a:r>
          </a:p>
        </p:txBody>
      </p:sp>
      <p:sp>
        <p:nvSpPr>
          <p:cNvPr id="26" name="TextBox 25">
            <a:extLst>
              <a:ext uri="{FF2B5EF4-FFF2-40B4-BE49-F238E27FC236}">
                <a16:creationId xmlns:a16="http://schemas.microsoft.com/office/drawing/2014/main" id="{B263465C-DC48-F42E-9CC3-DE6B282C527B}"/>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29" name="Picture 28">
            <a:hlinkClick r:id="rId12"/>
            <a:extLst>
              <a:ext uri="{FF2B5EF4-FFF2-40B4-BE49-F238E27FC236}">
                <a16:creationId xmlns:a16="http://schemas.microsoft.com/office/drawing/2014/main" id="{78D7C806-B841-156C-CE9D-4AFA2EA67611}"/>
              </a:ext>
            </a:extLst>
          </p:cNvPr>
          <p:cNvPicPr>
            <a:picLocks noChangeAspect="1"/>
          </p:cNvPicPr>
          <p:nvPr/>
        </p:nvPicPr>
        <p:blipFill>
          <a:blip r:embed="rId13"/>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268900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852938" y="1391716"/>
            <a:ext cx="3888829" cy="477890"/>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013213" y="3346043"/>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6595694" y="5631172"/>
            <a:ext cx="3141430" cy="438912"/>
          </a:xfrm>
          <a:prstGeom prst="wedgeRoundRectCallout">
            <a:avLst>
              <a:gd name="adj1" fmla="val -61820"/>
              <a:gd name="adj2" fmla="val -115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4546859" y="5105301"/>
            <a:ext cx="2462783" cy="438912"/>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4764831" y="1253844"/>
            <a:ext cx="2566416" cy="438912"/>
          </a:xfrm>
          <a:prstGeom prst="wedgeRoundRectCallout">
            <a:avLst>
              <a:gd name="adj1" fmla="val 72760"/>
              <a:gd name="adj2" fmla="val 5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a:t>
            </a:r>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154962" y="1920979"/>
            <a:ext cx="771507" cy="621376"/>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195525" y="3891082"/>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7065252" y="5133840"/>
            <a:ext cx="2671872" cy="438912"/>
          </a:xfrm>
          <a:prstGeom prst="wedgeRoundRectCallout">
            <a:avLst>
              <a:gd name="adj1" fmla="val 64456"/>
              <a:gd name="adj2" fmla="val 4261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154962" y="2529000"/>
            <a:ext cx="763608" cy="804516"/>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190913" y="3362033"/>
            <a:ext cx="763608" cy="503287"/>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7126236" y="4173256"/>
            <a:ext cx="2840736" cy="365519"/>
          </a:xfrm>
          <a:prstGeom prst="wedgeRoundRectCallout">
            <a:avLst>
              <a:gd name="adj1" fmla="val 58663"/>
              <a:gd name="adj2" fmla="val 1840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4934627" y="1889494"/>
            <a:ext cx="2840736" cy="365519"/>
          </a:xfrm>
          <a:prstGeom prst="wedgeRoundRectCallout">
            <a:avLst>
              <a:gd name="adj1" fmla="val 58663"/>
              <a:gd name="adj2" fmla="val -2412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6" name="Abgerundete rechteckige Legende 5">
            <a:extLst>
              <a:ext uri="{FF2B5EF4-FFF2-40B4-BE49-F238E27FC236}">
                <a16:creationId xmlns:a16="http://schemas.microsoft.com/office/drawing/2014/main" id="{E44393B0-CF65-F5A5-C623-3ECED7CF8FDF}"/>
              </a:ext>
            </a:extLst>
          </p:cNvPr>
          <p:cNvSpPr/>
          <p:nvPr/>
        </p:nvSpPr>
        <p:spPr>
          <a:xfrm>
            <a:off x="4302502" y="5789494"/>
            <a:ext cx="2840736" cy="365519"/>
          </a:xfrm>
          <a:prstGeom prst="wedgeRoundRectCallout">
            <a:avLst>
              <a:gd name="adj1" fmla="val 508"/>
              <a:gd name="adj2" fmla="val -9667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23256" y="2640427"/>
            <a:ext cx="2450592" cy="36551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5581779" y="2217403"/>
            <a:ext cx="2840736" cy="565359"/>
          </a:xfrm>
          <a:prstGeom prst="wedgeRoundRectCallout">
            <a:avLst>
              <a:gd name="adj1" fmla="val 64135"/>
              <a:gd name="adj2" fmla="val -3343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5970319" y="4623951"/>
            <a:ext cx="3610089"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 . . .</a:t>
            </a:r>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7805928" y="3865320"/>
            <a:ext cx="2458398" cy="365519"/>
          </a:xfrm>
          <a:prstGeom prst="wedgeRoundRectCallout">
            <a:avLst>
              <a:gd name="adj1" fmla="val -67517"/>
              <a:gd name="adj2" fmla="val -6415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5589274" y="1522166"/>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4224516" y="3559652"/>
            <a:ext cx="2840736" cy="365519"/>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0" name="Abgerundete rechteckige Legende 29">
            <a:extLst>
              <a:ext uri="{FF2B5EF4-FFF2-40B4-BE49-F238E27FC236}">
                <a16:creationId xmlns:a16="http://schemas.microsoft.com/office/drawing/2014/main" id="{A9AF98CB-F27E-8EE8-EE42-860C5B8A1B01}"/>
              </a:ext>
            </a:extLst>
          </p:cNvPr>
          <p:cNvSpPr/>
          <p:nvPr/>
        </p:nvSpPr>
        <p:spPr>
          <a:xfrm>
            <a:off x="7623256" y="2048908"/>
            <a:ext cx="2368185" cy="365519"/>
          </a:xfrm>
          <a:prstGeom prst="wedgeRoundRectCallout">
            <a:avLst>
              <a:gd name="adj1" fmla="val -69127"/>
              <a:gd name="adj2" fmla="val -411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sp>
        <p:nvSpPr>
          <p:cNvPr id="31" name="Oval 30">
            <a:extLst>
              <a:ext uri="{FF2B5EF4-FFF2-40B4-BE49-F238E27FC236}">
                <a16:creationId xmlns:a16="http://schemas.microsoft.com/office/drawing/2014/main" id="{BE7ADBAD-25E8-4891-15A5-5297C924DAB5}"/>
              </a:ext>
            </a:extLst>
          </p:cNvPr>
          <p:cNvSpPr/>
          <p:nvPr/>
        </p:nvSpPr>
        <p:spPr>
          <a:xfrm>
            <a:off x="10403352" y="1945710"/>
            <a:ext cx="1541626" cy="1506363"/>
          </a:xfrm>
          <a:custGeom>
            <a:avLst/>
            <a:gdLst>
              <a:gd name="connsiteX0" fmla="*/ 0 w 1541626"/>
              <a:gd name="connsiteY0" fmla="*/ 753182 h 1506363"/>
              <a:gd name="connsiteX1" fmla="*/ 770813 w 1541626"/>
              <a:gd name="connsiteY1" fmla="*/ 0 h 1506363"/>
              <a:gd name="connsiteX2" fmla="*/ 1541626 w 1541626"/>
              <a:gd name="connsiteY2" fmla="*/ 753182 h 1506363"/>
              <a:gd name="connsiteX3" fmla="*/ 770813 w 1541626"/>
              <a:gd name="connsiteY3" fmla="*/ 1506364 h 1506363"/>
              <a:gd name="connsiteX4" fmla="*/ 0 w 1541626"/>
              <a:gd name="connsiteY4" fmla="*/ 753182 h 15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26" h="1506363" fill="none" extrusionOk="0">
                <a:moveTo>
                  <a:pt x="0" y="753182"/>
                </a:moveTo>
                <a:cubicBezTo>
                  <a:pt x="-1763" y="295931"/>
                  <a:pt x="371287" y="-32181"/>
                  <a:pt x="770813" y="0"/>
                </a:cubicBezTo>
                <a:cubicBezTo>
                  <a:pt x="1164570" y="-32032"/>
                  <a:pt x="1540111" y="386473"/>
                  <a:pt x="1541626" y="753182"/>
                </a:cubicBezTo>
                <a:cubicBezTo>
                  <a:pt x="1562389" y="1199589"/>
                  <a:pt x="1213396" y="1495245"/>
                  <a:pt x="770813" y="1506364"/>
                </a:cubicBezTo>
                <a:cubicBezTo>
                  <a:pt x="272049" y="1493403"/>
                  <a:pt x="-32840" y="1214264"/>
                  <a:pt x="0" y="753182"/>
                </a:cubicBezTo>
                <a:close/>
              </a:path>
              <a:path w="1541626" h="1506363" stroke="0" extrusionOk="0">
                <a:moveTo>
                  <a:pt x="0" y="753182"/>
                </a:moveTo>
                <a:cubicBezTo>
                  <a:pt x="-50026" y="385786"/>
                  <a:pt x="319449" y="549"/>
                  <a:pt x="770813" y="0"/>
                </a:cubicBezTo>
                <a:cubicBezTo>
                  <a:pt x="1185382" y="-63784"/>
                  <a:pt x="1617154" y="363973"/>
                  <a:pt x="1541626" y="753182"/>
                </a:cubicBezTo>
                <a:cubicBezTo>
                  <a:pt x="1510075" y="1183171"/>
                  <a:pt x="1163733" y="1551895"/>
                  <a:pt x="770813" y="1506364"/>
                </a:cubicBezTo>
                <a:cubicBezTo>
                  <a:pt x="406772" y="1516981"/>
                  <a:pt x="-41417" y="1118902"/>
                  <a:pt x="0" y="753182"/>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Focus on Learning</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117262" y="4680223"/>
            <a:ext cx="1007988" cy="863990"/>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334219" y="2978811"/>
            <a:ext cx="2840736" cy="365519"/>
          </a:xfrm>
          <a:prstGeom prst="wedgeRoundRectCallout">
            <a:avLst>
              <a:gd name="adj1" fmla="val 66066"/>
              <a:gd name="adj2" fmla="val 58427"/>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t>
            </a:r>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214928" y="1264913"/>
            <a:ext cx="577698" cy="529557"/>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162861" y="540118"/>
            <a:ext cx="695213" cy="646331"/>
          </a:xfrm>
          <a:prstGeom prst="rect">
            <a:avLst/>
          </a:prstGeom>
        </p:spPr>
      </p:pic>
      <p:sp>
        <p:nvSpPr>
          <p:cNvPr id="4" name="TextBox 3">
            <a:extLst>
              <a:ext uri="{FF2B5EF4-FFF2-40B4-BE49-F238E27FC236}">
                <a16:creationId xmlns:a16="http://schemas.microsoft.com/office/drawing/2014/main" id="{088A8D2F-48D2-3D22-2485-89445A4E0C9A}"/>
              </a:ext>
            </a:extLst>
          </p:cNvPr>
          <p:cNvSpPr txBox="1"/>
          <p:nvPr/>
        </p:nvSpPr>
        <p:spPr>
          <a:xfrm>
            <a:off x="1037227" y="652996"/>
            <a:ext cx="2212948" cy="646331"/>
          </a:xfrm>
          <a:prstGeom prst="rect">
            <a:avLst/>
          </a:prstGeom>
          <a:noFill/>
        </p:spPr>
        <p:txBody>
          <a:bodyPr wrap="square" rtlCol="0">
            <a:spAutoFit/>
          </a:bodyPr>
          <a:lstStyle/>
          <a:p>
            <a:r>
              <a:rPr lang="de-DE" dirty="0" err="1">
                <a:latin typeface="NeulandFont"/>
              </a:rPr>
              <a:t>self-responsiblity</a:t>
            </a:r>
            <a:r>
              <a:rPr lang="de-DE" dirty="0">
                <a:latin typeface="NeulandFont"/>
              </a:rPr>
              <a:t> </a:t>
            </a:r>
            <a:r>
              <a:rPr lang="de-DE" dirty="0" err="1">
                <a:latin typeface="NeulandFont"/>
              </a:rPr>
              <a:t>for</a:t>
            </a:r>
            <a:r>
              <a:rPr lang="de-DE" dirty="0">
                <a:latin typeface="NeulandFont"/>
              </a:rPr>
              <a:t> own </a:t>
            </a:r>
            <a:r>
              <a:rPr lang="de-DE" dirty="0" err="1">
                <a:latin typeface="NeulandFont"/>
              </a:rPr>
              <a:t>learning</a:t>
            </a:r>
            <a:endParaRPr lang="en-GB" dirty="0">
              <a:latin typeface="NeulandFont"/>
            </a:endParaRPr>
          </a:p>
        </p:txBody>
      </p:sp>
      <p:sp>
        <p:nvSpPr>
          <p:cNvPr id="9" name="TextBox 8">
            <a:extLst>
              <a:ext uri="{FF2B5EF4-FFF2-40B4-BE49-F238E27FC236}">
                <a16:creationId xmlns:a16="http://schemas.microsoft.com/office/drawing/2014/main" id="{FA9649F2-2951-33C4-E867-C6A6D7AAD0E8}"/>
              </a:ext>
            </a:extLst>
          </p:cNvPr>
          <p:cNvSpPr txBox="1"/>
          <p:nvPr/>
        </p:nvSpPr>
        <p:spPr>
          <a:xfrm>
            <a:off x="1037227" y="3992008"/>
            <a:ext cx="2212948" cy="646331"/>
          </a:xfrm>
          <a:prstGeom prst="rect">
            <a:avLst/>
          </a:prstGeom>
          <a:noFill/>
        </p:spPr>
        <p:txBody>
          <a:bodyPr wrap="square" rtlCol="0">
            <a:spAutoFit/>
          </a:bodyPr>
          <a:lstStyle/>
          <a:p>
            <a:r>
              <a:rPr lang="de-DE" dirty="0">
                <a:latin typeface="NeulandFont"/>
              </a:rPr>
              <a:t>personal and </a:t>
            </a:r>
            <a:r>
              <a:rPr lang="de-DE" dirty="0" err="1">
                <a:latin typeface="NeulandFont"/>
              </a:rPr>
              <a:t>data</a:t>
            </a:r>
            <a:r>
              <a:rPr lang="de-DE" dirty="0">
                <a:latin typeface="NeulandFont"/>
              </a:rPr>
              <a:t> </a:t>
            </a:r>
            <a:r>
              <a:rPr lang="de-DE" dirty="0" err="1">
                <a:latin typeface="NeulandFont"/>
              </a:rPr>
              <a:t>protection</a:t>
            </a:r>
            <a:endParaRPr lang="en-GB" dirty="0">
              <a:latin typeface="NeulandFont"/>
            </a:endParaRPr>
          </a:p>
        </p:txBody>
      </p:sp>
      <p:sp>
        <p:nvSpPr>
          <p:cNvPr id="13" name="TextBox 12">
            <a:extLst>
              <a:ext uri="{FF2B5EF4-FFF2-40B4-BE49-F238E27FC236}">
                <a16:creationId xmlns:a16="http://schemas.microsoft.com/office/drawing/2014/main" id="{174D7E31-B1BD-2F32-9A4C-0B21BB3B621C}"/>
              </a:ext>
            </a:extLst>
          </p:cNvPr>
          <p:cNvSpPr txBox="1"/>
          <p:nvPr/>
        </p:nvSpPr>
        <p:spPr>
          <a:xfrm>
            <a:off x="1180860" y="4927552"/>
            <a:ext cx="2212948" cy="369332"/>
          </a:xfrm>
          <a:prstGeom prst="rect">
            <a:avLst/>
          </a:prstGeom>
          <a:noFill/>
        </p:spPr>
        <p:txBody>
          <a:bodyPr wrap="square" rtlCol="0">
            <a:spAutoFit/>
          </a:bodyPr>
          <a:lstStyle/>
          <a:p>
            <a:r>
              <a:rPr lang="de-DE" dirty="0" err="1">
                <a:latin typeface="NeulandFont"/>
              </a:rPr>
              <a:t>our</a:t>
            </a:r>
            <a:r>
              <a:rPr lang="de-DE" dirty="0">
                <a:latin typeface="NeulandFont"/>
              </a:rPr>
              <a:t> </a:t>
            </a:r>
            <a:r>
              <a:rPr lang="de-DE" dirty="0" err="1">
                <a:latin typeface="NeulandFont"/>
              </a:rPr>
              <a:t>basis</a:t>
            </a:r>
            <a:r>
              <a:rPr lang="de-DE" dirty="0">
                <a:latin typeface="NeulandFont"/>
              </a:rPr>
              <a:t> </a:t>
            </a:r>
            <a:r>
              <a:rPr lang="de-DE" dirty="0" err="1">
                <a:latin typeface="NeulandFont"/>
              </a:rPr>
              <a:t>of</a:t>
            </a:r>
            <a:r>
              <a:rPr lang="de-DE" dirty="0">
                <a:latin typeface="NeulandFont"/>
              </a:rPr>
              <a:t> </a:t>
            </a:r>
            <a:r>
              <a:rPr lang="de-DE" dirty="0" err="1">
                <a:latin typeface="NeulandFont"/>
              </a:rPr>
              <a:t>learning</a:t>
            </a:r>
            <a:endParaRPr lang="en-GB" dirty="0">
              <a:latin typeface="NeulandFont"/>
            </a:endParaRPr>
          </a:p>
        </p:txBody>
      </p:sp>
      <p:sp>
        <p:nvSpPr>
          <p:cNvPr id="16" name="TextBox 15">
            <a:extLst>
              <a:ext uri="{FF2B5EF4-FFF2-40B4-BE49-F238E27FC236}">
                <a16:creationId xmlns:a16="http://schemas.microsoft.com/office/drawing/2014/main" id="{8C144853-641E-09C7-B5B5-9C9E109BC01C}"/>
              </a:ext>
            </a:extLst>
          </p:cNvPr>
          <p:cNvSpPr txBox="1"/>
          <p:nvPr/>
        </p:nvSpPr>
        <p:spPr>
          <a:xfrm>
            <a:off x="1070090" y="3344330"/>
            <a:ext cx="1859680" cy="369332"/>
          </a:xfrm>
          <a:prstGeom prst="rect">
            <a:avLst/>
          </a:prstGeom>
          <a:noFill/>
        </p:spPr>
        <p:txBody>
          <a:bodyPr wrap="square" rtlCol="0">
            <a:spAutoFit/>
          </a:bodyPr>
          <a:lstStyle/>
          <a:p>
            <a:r>
              <a:rPr lang="de-DE" dirty="0" err="1">
                <a:latin typeface="NeulandFont"/>
              </a:rPr>
              <a:t>feedback</a:t>
            </a:r>
            <a:r>
              <a:rPr lang="de-DE" dirty="0">
                <a:latin typeface="NeulandFont"/>
              </a:rPr>
              <a:t> </a:t>
            </a:r>
            <a:r>
              <a:rPr lang="de-DE" dirty="0" err="1">
                <a:latin typeface="NeulandFont"/>
              </a:rPr>
              <a:t>culture</a:t>
            </a:r>
            <a:endParaRPr lang="en-GB" dirty="0">
              <a:latin typeface="NeulandFont"/>
            </a:endParaRPr>
          </a:p>
        </p:txBody>
      </p:sp>
      <p:sp>
        <p:nvSpPr>
          <p:cNvPr id="18" name="TextBox 17">
            <a:extLst>
              <a:ext uri="{FF2B5EF4-FFF2-40B4-BE49-F238E27FC236}">
                <a16:creationId xmlns:a16="http://schemas.microsoft.com/office/drawing/2014/main" id="{F15F645F-86AE-DE50-689F-6E86A3E2DED0}"/>
              </a:ext>
            </a:extLst>
          </p:cNvPr>
          <p:cNvSpPr txBox="1"/>
          <p:nvPr/>
        </p:nvSpPr>
        <p:spPr>
          <a:xfrm>
            <a:off x="1037227" y="2045095"/>
            <a:ext cx="2212948" cy="369332"/>
          </a:xfrm>
          <a:prstGeom prst="rect">
            <a:avLst/>
          </a:prstGeom>
          <a:noFill/>
        </p:spPr>
        <p:txBody>
          <a:bodyPr wrap="square" rtlCol="0">
            <a:spAutoFit/>
          </a:bodyPr>
          <a:lstStyle/>
          <a:p>
            <a:r>
              <a:rPr lang="de-DE" dirty="0" err="1">
                <a:latin typeface="NeulandFont"/>
              </a:rPr>
              <a:t>shared</a:t>
            </a:r>
            <a:r>
              <a:rPr lang="de-DE" dirty="0">
                <a:latin typeface="NeulandFont"/>
              </a:rPr>
              <a:t> </a:t>
            </a:r>
            <a:r>
              <a:rPr lang="de-DE" dirty="0" err="1">
                <a:latin typeface="NeulandFont"/>
              </a:rPr>
              <a:t>responsibility</a:t>
            </a:r>
            <a:r>
              <a:rPr lang="de-DE" dirty="0">
                <a:latin typeface="NeulandFont"/>
              </a:rPr>
              <a:t> </a:t>
            </a:r>
            <a:endParaRPr lang="en-GB" dirty="0">
              <a:latin typeface="NeulandFont"/>
            </a:endParaRPr>
          </a:p>
        </p:txBody>
      </p:sp>
      <p:sp>
        <p:nvSpPr>
          <p:cNvPr id="29" name="TextBox 28">
            <a:extLst>
              <a:ext uri="{FF2B5EF4-FFF2-40B4-BE49-F238E27FC236}">
                <a16:creationId xmlns:a16="http://schemas.microsoft.com/office/drawing/2014/main" id="{146F28D2-39EC-4236-F722-FEF1ED3A08A9}"/>
              </a:ext>
            </a:extLst>
          </p:cNvPr>
          <p:cNvSpPr txBox="1"/>
          <p:nvPr/>
        </p:nvSpPr>
        <p:spPr>
          <a:xfrm>
            <a:off x="1037227" y="1341211"/>
            <a:ext cx="2212948" cy="646331"/>
          </a:xfrm>
          <a:prstGeom prst="rect">
            <a:avLst/>
          </a:prstGeom>
          <a:noFill/>
        </p:spPr>
        <p:txBody>
          <a:bodyPr wrap="square" rtlCol="0">
            <a:spAutoFit/>
          </a:bodyPr>
          <a:lstStyle/>
          <a:p>
            <a:r>
              <a:rPr lang="de-DE" dirty="0" err="1">
                <a:latin typeface="NeulandFont"/>
              </a:rPr>
              <a:t>arranging</a:t>
            </a:r>
            <a:r>
              <a:rPr lang="de-DE" dirty="0">
                <a:latin typeface="NeulandFont"/>
              </a:rPr>
              <a:t> </a:t>
            </a:r>
            <a:r>
              <a:rPr lang="de-DE" dirty="0" err="1">
                <a:latin typeface="NeulandFont"/>
              </a:rPr>
              <a:t>our</a:t>
            </a:r>
            <a:r>
              <a:rPr lang="de-DE" dirty="0">
                <a:latin typeface="NeulandFont"/>
              </a:rPr>
              <a:t> </a:t>
            </a:r>
            <a:r>
              <a:rPr lang="de-DE" dirty="0" err="1">
                <a:latin typeface="NeulandFont"/>
              </a:rPr>
              <a:t>work</a:t>
            </a:r>
            <a:r>
              <a:rPr lang="de-DE" dirty="0">
                <a:latin typeface="NeulandFont"/>
              </a:rPr>
              <a:t> </a:t>
            </a:r>
            <a:r>
              <a:rPr lang="de-DE" dirty="0" err="1">
                <a:latin typeface="NeulandFont"/>
              </a:rPr>
              <a:t>environment</a:t>
            </a:r>
            <a:endParaRPr lang="en-GB" dirty="0">
              <a:latin typeface="NeulandFont"/>
            </a:endParaRPr>
          </a:p>
        </p:txBody>
      </p:sp>
      <p:sp>
        <p:nvSpPr>
          <p:cNvPr id="34" name="TextBox 33">
            <a:extLst>
              <a:ext uri="{FF2B5EF4-FFF2-40B4-BE49-F238E27FC236}">
                <a16:creationId xmlns:a16="http://schemas.microsoft.com/office/drawing/2014/main" id="{37D79AC3-89EC-0C36-6F5F-25905FB5CFB5}"/>
              </a:ext>
            </a:extLst>
          </p:cNvPr>
          <p:cNvSpPr txBox="1"/>
          <p:nvPr/>
        </p:nvSpPr>
        <p:spPr>
          <a:xfrm>
            <a:off x="1039189" y="2620146"/>
            <a:ext cx="2212948" cy="369332"/>
          </a:xfrm>
          <a:prstGeom prst="rect">
            <a:avLst/>
          </a:prstGeom>
          <a:noFill/>
        </p:spPr>
        <p:txBody>
          <a:bodyPr wrap="square" rtlCol="0">
            <a:spAutoFit/>
          </a:bodyPr>
          <a:lstStyle/>
          <a:p>
            <a:r>
              <a:rPr lang="de-DE" dirty="0" err="1">
                <a:latin typeface="NeulandFont"/>
              </a:rPr>
              <a:t>self-commitment</a:t>
            </a:r>
            <a:endParaRPr lang="en-GB" dirty="0">
              <a:latin typeface="NeulandFont"/>
            </a:endParaRPr>
          </a:p>
        </p:txBody>
      </p:sp>
      <p:sp>
        <p:nvSpPr>
          <p:cNvPr id="37" name="Band nach oben 1">
            <a:extLst>
              <a:ext uri="{FF2B5EF4-FFF2-40B4-BE49-F238E27FC236}">
                <a16:creationId xmlns:a16="http://schemas.microsoft.com/office/drawing/2014/main" id="{5129A199-E735-1597-9F60-422EC1E7FA81}"/>
              </a:ext>
            </a:extLst>
          </p:cNvPr>
          <p:cNvSpPr/>
          <p:nvPr/>
        </p:nvSpPr>
        <p:spPr>
          <a:xfrm>
            <a:off x="3015528" y="135750"/>
            <a:ext cx="8764022" cy="788592"/>
          </a:xfrm>
          <a:prstGeom prst="ribbon2">
            <a:avLst>
              <a:gd name="adj1" fmla="val 33333"/>
              <a:gd name="adj2"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NeulandFont"/>
              </a:rPr>
              <a:t>Code </a:t>
            </a:r>
            <a:r>
              <a:rPr lang="de-DE" sz="2800" dirty="0" err="1">
                <a:solidFill>
                  <a:schemeClr val="tx1"/>
                </a:solidFill>
                <a:latin typeface="NeulandFont"/>
              </a:rPr>
              <a:t>of</a:t>
            </a:r>
            <a:r>
              <a:rPr lang="de-DE" sz="2800" dirty="0">
                <a:solidFill>
                  <a:schemeClr val="tx1"/>
                </a:solidFill>
                <a:latin typeface="NeulandFont"/>
              </a:rPr>
              <a:t> Conduct: Template</a:t>
            </a:r>
          </a:p>
        </p:txBody>
      </p:sp>
      <p:pic>
        <p:nvPicPr>
          <p:cNvPr id="40" name="Grafik 8">
            <a:extLst>
              <a:ext uri="{FF2B5EF4-FFF2-40B4-BE49-F238E27FC236}">
                <a16:creationId xmlns:a16="http://schemas.microsoft.com/office/drawing/2014/main" id="{54101008-4907-2418-0761-9CE3013846FD}"/>
              </a:ext>
            </a:extLst>
          </p:cNvPr>
          <p:cNvPicPr>
            <a:picLocks noChangeAspect="1"/>
          </p:cNvPicPr>
          <p:nvPr/>
        </p:nvPicPr>
        <p:blipFill>
          <a:blip r:embed="rId10"/>
          <a:stretch>
            <a:fillRect/>
          </a:stretch>
        </p:blipFill>
        <p:spPr>
          <a:xfrm>
            <a:off x="10189089" y="5034146"/>
            <a:ext cx="1433203" cy="1377943"/>
          </a:xfrm>
          <a:prstGeom prst="rect">
            <a:avLst/>
          </a:prstGeom>
        </p:spPr>
      </p:pic>
      <p:pic>
        <p:nvPicPr>
          <p:cNvPr id="2" name="Grafik 1">
            <a:extLst>
              <a:ext uri="{FF2B5EF4-FFF2-40B4-BE49-F238E27FC236}">
                <a16:creationId xmlns:a16="http://schemas.microsoft.com/office/drawing/2014/main" id="{6F6A98BA-2BD8-4C32-535E-DF02D6B5B8AE}"/>
              </a:ext>
            </a:extLst>
          </p:cNvPr>
          <p:cNvPicPr>
            <a:picLocks noChangeAspect="1"/>
          </p:cNvPicPr>
          <p:nvPr/>
        </p:nvPicPr>
        <p:blipFill>
          <a:blip r:embed="rId11"/>
          <a:stretch>
            <a:fillRect/>
          </a:stretch>
        </p:blipFill>
        <p:spPr>
          <a:xfrm>
            <a:off x="10487513" y="3698015"/>
            <a:ext cx="1541626" cy="1196120"/>
          </a:xfrm>
          <a:prstGeom prst="rect">
            <a:avLst/>
          </a:prstGeom>
        </p:spPr>
      </p:pic>
      <p:sp>
        <p:nvSpPr>
          <p:cNvPr id="41" name="Titel 1">
            <a:extLst>
              <a:ext uri="{FF2B5EF4-FFF2-40B4-BE49-F238E27FC236}">
                <a16:creationId xmlns:a16="http://schemas.microsoft.com/office/drawing/2014/main" id="{F0D1FB60-9F57-23A9-2E79-6875453CF8D2}"/>
              </a:ext>
            </a:extLst>
          </p:cNvPr>
          <p:cNvSpPr>
            <a:spLocks noGrp="1"/>
          </p:cNvSpPr>
          <p:nvPr>
            <p:ph type="title"/>
          </p:nvPr>
        </p:nvSpPr>
        <p:spPr>
          <a:xfrm>
            <a:off x="117262" y="57286"/>
            <a:ext cx="3932237" cy="471403"/>
          </a:xfrm>
        </p:spPr>
        <p:txBody>
          <a:bodyPr>
            <a:normAutofit fontScale="90000"/>
          </a:bodyPr>
          <a:lstStyle/>
          <a:p>
            <a:r>
              <a:rPr lang="de-DE" dirty="0">
                <a:latin typeface="NeulandFont" pitchFamily="2" charset="0"/>
              </a:rPr>
              <a:t>Template</a:t>
            </a:r>
          </a:p>
        </p:txBody>
      </p:sp>
      <p:pic>
        <p:nvPicPr>
          <p:cNvPr id="43" name="Grafik 1">
            <a:extLst>
              <a:ext uri="{FF2B5EF4-FFF2-40B4-BE49-F238E27FC236}">
                <a16:creationId xmlns:a16="http://schemas.microsoft.com/office/drawing/2014/main" id="{521A3499-E27A-4C54-A28B-05F495FA0D73}"/>
              </a:ext>
            </a:extLst>
          </p:cNvPr>
          <p:cNvPicPr>
            <a:picLocks noChangeAspect="1"/>
          </p:cNvPicPr>
          <p:nvPr/>
        </p:nvPicPr>
        <p:blipFill>
          <a:blip r:embed="rId12"/>
          <a:stretch>
            <a:fillRect/>
          </a:stretch>
        </p:blipFill>
        <p:spPr>
          <a:xfrm>
            <a:off x="190913" y="5682159"/>
            <a:ext cx="1120981" cy="551594"/>
          </a:xfrm>
          <a:prstGeom prst="rect">
            <a:avLst/>
          </a:prstGeom>
        </p:spPr>
      </p:pic>
      <p:sp>
        <p:nvSpPr>
          <p:cNvPr id="47" name="TextBox 46">
            <a:extLst>
              <a:ext uri="{FF2B5EF4-FFF2-40B4-BE49-F238E27FC236}">
                <a16:creationId xmlns:a16="http://schemas.microsoft.com/office/drawing/2014/main" id="{CF1F8CD0-984F-F9D9-CAC6-7BB703C74E93}"/>
              </a:ext>
            </a:extLst>
          </p:cNvPr>
          <p:cNvSpPr txBox="1"/>
          <p:nvPr/>
        </p:nvSpPr>
        <p:spPr>
          <a:xfrm>
            <a:off x="1319350" y="5789494"/>
            <a:ext cx="2212948" cy="369332"/>
          </a:xfrm>
          <a:prstGeom prst="rect">
            <a:avLst/>
          </a:prstGeom>
          <a:noFill/>
        </p:spPr>
        <p:txBody>
          <a:bodyPr wrap="square" rtlCol="0">
            <a:spAutoFit/>
          </a:bodyPr>
          <a:lstStyle/>
          <a:p>
            <a:r>
              <a:rPr lang="de-DE" dirty="0" err="1">
                <a:latin typeface="NeulandFont"/>
              </a:rPr>
              <a:t>communication</a:t>
            </a:r>
            <a:endParaRPr lang="en-GB" dirty="0">
              <a:latin typeface="NeulandFont"/>
            </a:endParaRPr>
          </a:p>
        </p:txBody>
      </p:sp>
      <p:sp>
        <p:nvSpPr>
          <p:cNvPr id="19" name="TextBox 18">
            <a:extLst>
              <a:ext uri="{FF2B5EF4-FFF2-40B4-BE49-F238E27FC236}">
                <a16:creationId xmlns:a16="http://schemas.microsoft.com/office/drawing/2014/main" id="{7002A905-15CF-C8A1-F8B1-64EA0104F35C}"/>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38" name="Picture 37">
            <a:hlinkClick r:id="rId13"/>
            <a:extLst>
              <a:ext uri="{FF2B5EF4-FFF2-40B4-BE49-F238E27FC236}">
                <a16:creationId xmlns:a16="http://schemas.microsoft.com/office/drawing/2014/main" id="{301F0E23-3745-E2FA-6B9D-48CADD7625E8}"/>
              </a:ext>
            </a:extLst>
          </p:cNvPr>
          <p:cNvPicPr>
            <a:picLocks noChangeAspect="1"/>
          </p:cNvPicPr>
          <p:nvPr/>
        </p:nvPicPr>
        <p:blipFill>
          <a:blip r:embed="rId14"/>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3607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 rechteckige Legende 5">
            <a:extLst>
              <a:ext uri="{FF2B5EF4-FFF2-40B4-BE49-F238E27FC236}">
                <a16:creationId xmlns:a16="http://schemas.microsoft.com/office/drawing/2014/main" id="{E44393B0-CF65-F5A5-C623-3ECED7CF8FDF}"/>
              </a:ext>
            </a:extLst>
          </p:cNvPr>
          <p:cNvSpPr/>
          <p:nvPr/>
        </p:nvSpPr>
        <p:spPr>
          <a:xfrm>
            <a:off x="5314528" y="5773251"/>
            <a:ext cx="2615085" cy="552766"/>
          </a:xfrm>
          <a:prstGeom prst="wedgeRoundRectCallout">
            <a:avLst>
              <a:gd name="adj1" fmla="val -39602"/>
              <a:gd name="adj2" fmla="val -8947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no</a:t>
            </a:r>
            <a:r>
              <a:rPr lang="de-DE" dirty="0"/>
              <a:t> </a:t>
            </a:r>
            <a:r>
              <a:rPr lang="de-DE" dirty="0" err="1"/>
              <a:t>recordings</a:t>
            </a:r>
            <a:r>
              <a:rPr lang="de-DE" dirty="0"/>
              <a:t>, </a:t>
            </a:r>
            <a:r>
              <a:rPr lang="de-DE" dirty="0" err="1"/>
              <a:t>no</a:t>
            </a:r>
            <a:r>
              <a:rPr lang="de-DE" dirty="0"/>
              <a:t> </a:t>
            </a:r>
            <a:r>
              <a:rPr lang="de-DE" dirty="0" err="1"/>
              <a:t>screenshots</a:t>
            </a:r>
            <a:r>
              <a:rPr lang="de-DE" dirty="0"/>
              <a:t> </a:t>
            </a:r>
            <a:r>
              <a:rPr lang="de-DE" dirty="0" err="1"/>
              <a:t>of</a:t>
            </a:r>
            <a:r>
              <a:rPr lang="de-DE" dirty="0"/>
              <a:t> </a:t>
            </a:r>
            <a:r>
              <a:rPr lang="de-DE" dirty="0" err="1"/>
              <a:t>people</a:t>
            </a:r>
            <a:endParaRPr lang="de-DE" dirty="0"/>
          </a:p>
        </p:txBody>
      </p:sp>
      <p:sp>
        <p:nvSpPr>
          <p:cNvPr id="2" name="Titel 1">
            <a:extLst>
              <a:ext uri="{FF2B5EF4-FFF2-40B4-BE49-F238E27FC236}">
                <a16:creationId xmlns:a16="http://schemas.microsoft.com/office/drawing/2014/main" id="{EFE8AFCB-FC9D-3C24-6B36-067B1340E141}"/>
              </a:ext>
            </a:extLst>
          </p:cNvPr>
          <p:cNvSpPr>
            <a:spLocks noGrp="1"/>
          </p:cNvSpPr>
          <p:nvPr>
            <p:ph type="title"/>
          </p:nvPr>
        </p:nvSpPr>
        <p:spPr>
          <a:xfrm>
            <a:off x="359705" y="139205"/>
            <a:ext cx="11093132" cy="536714"/>
          </a:xfrm>
        </p:spPr>
        <p:txBody>
          <a:bodyPr>
            <a:normAutofit/>
          </a:bodyPr>
          <a:lstStyle/>
          <a:p>
            <a:r>
              <a:rPr lang="de-DE" dirty="0">
                <a:latin typeface="NeulandFont" pitchFamily="2" charset="0"/>
              </a:rPr>
              <a:t>Workshop Agreement</a:t>
            </a:r>
          </a:p>
        </p:txBody>
      </p:sp>
      <p:sp>
        <p:nvSpPr>
          <p:cNvPr id="8" name="AutoShape 2">
            <a:extLst>
              <a:ext uri="{FF2B5EF4-FFF2-40B4-BE49-F238E27FC236}">
                <a16:creationId xmlns:a16="http://schemas.microsoft.com/office/drawing/2014/main" id="{635A4D94-30E6-8956-6873-E6AA0373DB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bgerundete rechteckige Legende 9">
            <a:extLst>
              <a:ext uri="{FF2B5EF4-FFF2-40B4-BE49-F238E27FC236}">
                <a16:creationId xmlns:a16="http://schemas.microsoft.com/office/drawing/2014/main" id="{CFD2C910-CD54-DFCE-88AB-BB512453C4F6}"/>
              </a:ext>
            </a:extLst>
          </p:cNvPr>
          <p:cNvSpPr/>
          <p:nvPr/>
        </p:nvSpPr>
        <p:spPr>
          <a:xfrm>
            <a:off x="6483864" y="1757492"/>
            <a:ext cx="4683457" cy="583560"/>
          </a:xfrm>
          <a:prstGeom prst="wedgeRoundRectCallout">
            <a:avLst>
              <a:gd name="adj1" fmla="val -46589"/>
              <a:gd name="adj2" fmla="val 11996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t>
            </a:r>
            <a:r>
              <a:rPr lang="de-DE" dirty="0" err="1"/>
              <a:t>creating</a:t>
            </a:r>
            <a:r>
              <a:rPr lang="de-DE" dirty="0"/>
              <a:t> a </a:t>
            </a:r>
            <a:r>
              <a:rPr lang="de-DE" dirty="0" err="1"/>
              <a:t>good</a:t>
            </a:r>
            <a:r>
              <a:rPr lang="de-DE" dirty="0"/>
              <a:t> online </a:t>
            </a:r>
            <a:r>
              <a:rPr lang="de-DE" dirty="0" err="1"/>
              <a:t>working</a:t>
            </a:r>
            <a:r>
              <a:rPr lang="de-DE" dirty="0"/>
              <a:t> </a:t>
            </a:r>
            <a:r>
              <a:rPr lang="de-DE" dirty="0" err="1"/>
              <a:t>environment</a:t>
            </a:r>
            <a:r>
              <a:rPr lang="de-DE" dirty="0"/>
              <a:t> </a:t>
            </a:r>
            <a:r>
              <a:rPr lang="de-DE" dirty="0" err="1"/>
              <a:t>for</a:t>
            </a:r>
            <a:r>
              <a:rPr lang="de-DE" dirty="0"/>
              <a:t> </a:t>
            </a:r>
            <a:r>
              <a:rPr lang="de-DE" dirty="0" err="1"/>
              <a:t>ourselves</a:t>
            </a:r>
            <a:r>
              <a:rPr lang="de-DE" dirty="0"/>
              <a:t> and </a:t>
            </a:r>
            <a:r>
              <a:rPr lang="de-DE" dirty="0" err="1"/>
              <a:t>for</a:t>
            </a:r>
            <a:r>
              <a:rPr lang="de-DE" dirty="0"/>
              <a:t> </a:t>
            </a:r>
            <a:r>
              <a:rPr lang="de-DE" dirty="0" err="1"/>
              <a:t>everybody</a:t>
            </a:r>
            <a:endParaRPr lang="de-DE" dirty="0"/>
          </a:p>
        </p:txBody>
      </p:sp>
      <p:sp>
        <p:nvSpPr>
          <p:cNvPr id="11" name="Abgerundete rechteckige Legende 10">
            <a:extLst>
              <a:ext uri="{FF2B5EF4-FFF2-40B4-BE49-F238E27FC236}">
                <a16:creationId xmlns:a16="http://schemas.microsoft.com/office/drawing/2014/main" id="{58C8E1EB-744D-FA19-A886-96BB04425C7C}"/>
              </a:ext>
            </a:extLst>
          </p:cNvPr>
          <p:cNvSpPr/>
          <p:nvPr/>
        </p:nvSpPr>
        <p:spPr>
          <a:xfrm>
            <a:off x="8114609" y="3375484"/>
            <a:ext cx="2450592" cy="438912"/>
          </a:xfrm>
          <a:prstGeom prst="wedgeRoundRectCallout">
            <a:avLst>
              <a:gd name="adj1" fmla="val -70242"/>
              <a:gd name="adj2" fmla="val 92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all </a:t>
            </a:r>
            <a:r>
              <a:rPr lang="de-DE" dirty="0" err="1"/>
              <a:t>experts</a:t>
            </a:r>
            <a:endParaRPr lang="de-DE" dirty="0"/>
          </a:p>
        </p:txBody>
      </p:sp>
      <p:sp>
        <p:nvSpPr>
          <p:cNvPr id="12" name="Abgerundete rechteckige Legende 11">
            <a:extLst>
              <a:ext uri="{FF2B5EF4-FFF2-40B4-BE49-F238E27FC236}">
                <a16:creationId xmlns:a16="http://schemas.microsoft.com/office/drawing/2014/main" id="{D48076FB-7905-2CA0-9C9A-8236E7227D8C}"/>
              </a:ext>
            </a:extLst>
          </p:cNvPr>
          <p:cNvSpPr/>
          <p:nvPr/>
        </p:nvSpPr>
        <p:spPr>
          <a:xfrm>
            <a:off x="7894230" y="5000687"/>
            <a:ext cx="3668632" cy="438912"/>
          </a:xfrm>
          <a:prstGeom prst="wedgeRoundRectCallout">
            <a:avLst>
              <a:gd name="adj1" fmla="val -67541"/>
              <a:gd name="adj2" fmla="val -472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reflect</a:t>
            </a:r>
            <a:r>
              <a:rPr lang="de-DE" dirty="0"/>
              <a:t> on </a:t>
            </a:r>
            <a:r>
              <a:rPr lang="de-DE" dirty="0" err="1"/>
              <a:t>our</a:t>
            </a:r>
            <a:r>
              <a:rPr lang="de-DE" dirty="0"/>
              <a:t> own </a:t>
            </a:r>
            <a:r>
              <a:rPr lang="de-DE" dirty="0" err="1"/>
              <a:t>learning</a:t>
            </a:r>
            <a:endParaRPr lang="de-DE" dirty="0"/>
          </a:p>
        </p:txBody>
      </p:sp>
      <p:sp>
        <p:nvSpPr>
          <p:cNvPr id="14" name="Abgerundete rechteckige Legende 13">
            <a:extLst>
              <a:ext uri="{FF2B5EF4-FFF2-40B4-BE49-F238E27FC236}">
                <a16:creationId xmlns:a16="http://schemas.microsoft.com/office/drawing/2014/main" id="{65BE39D7-28D2-7A39-355E-66E634E9C9C2}"/>
              </a:ext>
            </a:extLst>
          </p:cNvPr>
          <p:cNvSpPr/>
          <p:nvPr/>
        </p:nvSpPr>
        <p:spPr>
          <a:xfrm>
            <a:off x="2573952" y="5537422"/>
            <a:ext cx="2462783" cy="631736"/>
          </a:xfrm>
          <a:prstGeom prst="wedgeRoundRectCallout">
            <a:avLst>
              <a:gd name="adj1" fmla="val 35300"/>
              <a:gd name="adj2" fmla="val -782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All personal </a:t>
            </a:r>
            <a:r>
              <a:rPr lang="de-DE" dirty="0" err="1"/>
              <a:t>information</a:t>
            </a:r>
            <a:r>
              <a:rPr lang="de-DE" dirty="0"/>
              <a:t> </a:t>
            </a:r>
            <a:r>
              <a:rPr lang="de-DE" dirty="0" err="1"/>
              <a:t>stays</a:t>
            </a:r>
            <a:r>
              <a:rPr lang="de-DE" dirty="0"/>
              <a:t> </a:t>
            </a:r>
            <a:r>
              <a:rPr lang="de-DE" dirty="0" err="1"/>
              <a:t>here</a:t>
            </a:r>
            <a:endParaRPr lang="de-DE" dirty="0"/>
          </a:p>
        </p:txBody>
      </p:sp>
      <p:sp>
        <p:nvSpPr>
          <p:cNvPr id="15" name="Abgerundete rechteckige Legende 14">
            <a:extLst>
              <a:ext uri="{FF2B5EF4-FFF2-40B4-BE49-F238E27FC236}">
                <a16:creationId xmlns:a16="http://schemas.microsoft.com/office/drawing/2014/main" id="{A30DC80F-08E8-1597-C90F-27CEE94BB8C0}"/>
              </a:ext>
            </a:extLst>
          </p:cNvPr>
          <p:cNvSpPr/>
          <p:nvPr/>
        </p:nvSpPr>
        <p:spPr>
          <a:xfrm>
            <a:off x="90496" y="2642308"/>
            <a:ext cx="3035996" cy="890025"/>
          </a:xfrm>
          <a:prstGeom prst="wedgeRoundRectCallout">
            <a:avLst>
              <a:gd name="adj1" fmla="val 61315"/>
              <a:gd name="adj2" fmla="val -236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Multitasking </a:t>
            </a:r>
            <a:r>
              <a:rPr lang="de-DE" dirty="0" err="1"/>
              <a:t>does</a:t>
            </a:r>
            <a:r>
              <a:rPr lang="de-DE" dirty="0"/>
              <a:t> not </a:t>
            </a:r>
            <a:r>
              <a:rPr lang="de-DE" dirty="0" err="1"/>
              <a:t>exist</a:t>
            </a:r>
            <a:r>
              <a:rPr lang="de-DE" dirty="0"/>
              <a:t> – </a:t>
            </a:r>
            <a:r>
              <a:rPr lang="de-DE" dirty="0" err="1"/>
              <a:t>we</a:t>
            </a:r>
            <a:r>
              <a:rPr lang="de-DE" dirty="0"/>
              <a:t> </a:t>
            </a:r>
            <a:r>
              <a:rPr lang="de-DE" dirty="0" err="1"/>
              <a:t>try</a:t>
            </a:r>
            <a:r>
              <a:rPr lang="de-DE" dirty="0"/>
              <a:t> </a:t>
            </a:r>
            <a:r>
              <a:rPr lang="de-DE" dirty="0" err="1"/>
              <a:t>to</a:t>
            </a:r>
            <a:r>
              <a:rPr lang="de-DE" dirty="0"/>
              <a:t> </a:t>
            </a:r>
            <a:r>
              <a:rPr lang="de-DE" dirty="0" err="1"/>
              <a:t>focus</a:t>
            </a:r>
            <a:r>
              <a:rPr lang="de-DE" dirty="0"/>
              <a:t> on </a:t>
            </a:r>
            <a:r>
              <a:rPr lang="de-DE" dirty="0" err="1"/>
              <a:t>the</a:t>
            </a:r>
            <a:r>
              <a:rPr lang="de-DE" dirty="0"/>
              <a:t> </a:t>
            </a:r>
            <a:r>
              <a:rPr lang="de-DE" dirty="0" err="1"/>
              <a:t>workshop</a:t>
            </a:r>
            <a:endParaRPr lang="de-DE" dirty="0"/>
          </a:p>
        </p:txBody>
      </p:sp>
      <p:pic>
        <p:nvPicPr>
          <p:cNvPr id="17" name="Grafik 16" descr="Ein Bild, das ClipArt enthält.&#10;&#10;Automatisch generierte Beschreibung">
            <a:extLst>
              <a:ext uri="{FF2B5EF4-FFF2-40B4-BE49-F238E27FC236}">
                <a16:creationId xmlns:a16="http://schemas.microsoft.com/office/drawing/2014/main" id="{9D8F072A-46C9-829E-B9A4-AD4238910480}"/>
              </a:ext>
            </a:extLst>
          </p:cNvPr>
          <p:cNvPicPr>
            <a:picLocks noChangeAspect="1"/>
          </p:cNvPicPr>
          <p:nvPr/>
        </p:nvPicPr>
        <p:blipFill>
          <a:blip r:embed="rId3"/>
          <a:stretch>
            <a:fillRect/>
          </a:stretch>
        </p:blipFill>
        <p:spPr>
          <a:xfrm>
            <a:off x="6272707" y="3401562"/>
            <a:ext cx="1134620" cy="913829"/>
          </a:xfrm>
          <a:prstGeom prst="rect">
            <a:avLst/>
          </a:prstGeom>
        </p:spPr>
      </p:pic>
      <p:pic>
        <p:nvPicPr>
          <p:cNvPr id="20" name="Grafik 19">
            <a:extLst>
              <a:ext uri="{FF2B5EF4-FFF2-40B4-BE49-F238E27FC236}">
                <a16:creationId xmlns:a16="http://schemas.microsoft.com/office/drawing/2014/main" id="{F59EF15B-00BA-3790-0F8D-3DAD7BE05315}"/>
              </a:ext>
            </a:extLst>
          </p:cNvPr>
          <p:cNvPicPr>
            <a:picLocks noChangeAspect="1"/>
          </p:cNvPicPr>
          <p:nvPr/>
        </p:nvPicPr>
        <p:blipFill>
          <a:blip r:embed="rId4"/>
          <a:stretch>
            <a:fillRect/>
          </a:stretch>
        </p:blipFill>
        <p:spPr>
          <a:xfrm>
            <a:off x="4842906" y="4813455"/>
            <a:ext cx="662549" cy="793916"/>
          </a:xfrm>
          <a:prstGeom prst="rect">
            <a:avLst/>
          </a:prstGeom>
        </p:spPr>
      </p:pic>
      <p:sp>
        <p:nvSpPr>
          <p:cNvPr id="21" name="Abgerundete rechteckige Legende 20">
            <a:extLst>
              <a:ext uri="{FF2B5EF4-FFF2-40B4-BE49-F238E27FC236}">
                <a16:creationId xmlns:a16="http://schemas.microsoft.com/office/drawing/2014/main" id="{C5C7915E-75CC-1945-C234-5898C953C948}"/>
              </a:ext>
            </a:extLst>
          </p:cNvPr>
          <p:cNvSpPr/>
          <p:nvPr/>
        </p:nvSpPr>
        <p:spPr>
          <a:xfrm>
            <a:off x="181052" y="5607371"/>
            <a:ext cx="2162601" cy="666798"/>
          </a:xfrm>
          <a:prstGeom prst="wedgeRoundRectCallout">
            <a:avLst>
              <a:gd name="adj1" fmla="val 110897"/>
              <a:gd name="adj2" fmla="val -14173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OK </a:t>
            </a:r>
            <a:r>
              <a:rPr lang="de-DE" dirty="0" err="1"/>
              <a:t>with</a:t>
            </a:r>
            <a:r>
              <a:rPr lang="de-DE" dirty="0"/>
              <a:t> </a:t>
            </a:r>
            <a:r>
              <a:rPr lang="de-DE" dirty="0" err="1"/>
              <a:t>making</a:t>
            </a:r>
            <a:r>
              <a:rPr lang="de-DE" dirty="0"/>
              <a:t> </a:t>
            </a:r>
            <a:r>
              <a:rPr lang="de-DE" dirty="0" err="1"/>
              <a:t>mistakes</a:t>
            </a:r>
            <a:endParaRPr lang="de-DE" dirty="0"/>
          </a:p>
        </p:txBody>
      </p:sp>
      <p:pic>
        <p:nvPicPr>
          <p:cNvPr id="22" name="Grafik 21">
            <a:extLst>
              <a:ext uri="{FF2B5EF4-FFF2-40B4-BE49-F238E27FC236}">
                <a16:creationId xmlns:a16="http://schemas.microsoft.com/office/drawing/2014/main" id="{07D37E34-E09B-5099-E043-88CF41176AF9}"/>
              </a:ext>
            </a:extLst>
          </p:cNvPr>
          <p:cNvPicPr>
            <a:picLocks noChangeAspect="1"/>
          </p:cNvPicPr>
          <p:nvPr/>
        </p:nvPicPr>
        <p:blipFill>
          <a:blip r:embed="rId5"/>
          <a:stretch>
            <a:fillRect/>
          </a:stretch>
        </p:blipFill>
        <p:spPr>
          <a:xfrm>
            <a:off x="3336650" y="3133493"/>
            <a:ext cx="1008486" cy="1062512"/>
          </a:xfrm>
          <a:prstGeom prst="rect">
            <a:avLst/>
          </a:prstGeom>
        </p:spPr>
      </p:pic>
      <p:pic>
        <p:nvPicPr>
          <p:cNvPr id="23" name="Grafik 22" descr="Ein Bild, das Text, Geschirr enthält.&#10;&#10;Automatisch generierte Beschreibung">
            <a:extLst>
              <a:ext uri="{FF2B5EF4-FFF2-40B4-BE49-F238E27FC236}">
                <a16:creationId xmlns:a16="http://schemas.microsoft.com/office/drawing/2014/main" id="{47C89150-B9CC-E6AA-400D-3FD4CA8F0D33}"/>
              </a:ext>
            </a:extLst>
          </p:cNvPr>
          <p:cNvPicPr>
            <a:picLocks noChangeAspect="1"/>
          </p:cNvPicPr>
          <p:nvPr/>
        </p:nvPicPr>
        <p:blipFill>
          <a:blip r:embed="rId6"/>
          <a:stretch>
            <a:fillRect/>
          </a:stretch>
        </p:blipFill>
        <p:spPr>
          <a:xfrm>
            <a:off x="3336650" y="4366312"/>
            <a:ext cx="1201640" cy="791990"/>
          </a:xfrm>
          <a:prstGeom prst="rect">
            <a:avLst/>
          </a:prstGeom>
        </p:spPr>
      </p:pic>
      <p:sp>
        <p:nvSpPr>
          <p:cNvPr id="3" name="Abgerundete rechteckige Legende 2">
            <a:extLst>
              <a:ext uri="{FF2B5EF4-FFF2-40B4-BE49-F238E27FC236}">
                <a16:creationId xmlns:a16="http://schemas.microsoft.com/office/drawing/2014/main" id="{D77F44EE-300F-AECB-1E0C-DCAFE7524174}"/>
              </a:ext>
            </a:extLst>
          </p:cNvPr>
          <p:cNvSpPr/>
          <p:nvPr/>
        </p:nvSpPr>
        <p:spPr>
          <a:xfrm>
            <a:off x="359705" y="3659795"/>
            <a:ext cx="2290767" cy="365519"/>
          </a:xfrm>
          <a:prstGeom prst="wedgeRoundRectCallout">
            <a:avLst>
              <a:gd name="adj1" fmla="val 85532"/>
              <a:gd name="adj2" fmla="val -5951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a:t>
            </a:r>
            <a:r>
              <a:rPr lang="de-DE" dirty="0" err="1"/>
              <a:t>punctual</a:t>
            </a:r>
            <a:endParaRPr lang="de-DE" dirty="0"/>
          </a:p>
        </p:txBody>
      </p:sp>
      <p:sp>
        <p:nvSpPr>
          <p:cNvPr id="5" name="Abgerundete rechteckige Legende 4">
            <a:extLst>
              <a:ext uri="{FF2B5EF4-FFF2-40B4-BE49-F238E27FC236}">
                <a16:creationId xmlns:a16="http://schemas.microsoft.com/office/drawing/2014/main" id="{09104AD1-D7DF-346E-4727-1B9504893868}"/>
              </a:ext>
            </a:extLst>
          </p:cNvPr>
          <p:cNvSpPr/>
          <p:nvPr/>
        </p:nvSpPr>
        <p:spPr>
          <a:xfrm>
            <a:off x="60084" y="4161260"/>
            <a:ext cx="2806986" cy="536101"/>
          </a:xfrm>
          <a:prstGeom prst="wedgeRoundRectCallout">
            <a:avLst>
              <a:gd name="adj1" fmla="val 73082"/>
              <a:gd name="adj2" fmla="val -8564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try</a:t>
            </a:r>
            <a:r>
              <a:rPr lang="de-DE" dirty="0"/>
              <a:t> </a:t>
            </a:r>
            <a:r>
              <a:rPr lang="de-DE" dirty="0" err="1"/>
              <a:t>to</a:t>
            </a:r>
            <a:r>
              <a:rPr lang="de-DE" dirty="0"/>
              <a:t> </a:t>
            </a:r>
            <a:r>
              <a:rPr lang="de-DE" dirty="0" err="1"/>
              <a:t>have</a:t>
            </a:r>
            <a:r>
              <a:rPr lang="de-DE" dirty="0"/>
              <a:t> </a:t>
            </a:r>
            <a:r>
              <a:rPr lang="de-DE" dirty="0" err="1"/>
              <a:t>balanced</a:t>
            </a:r>
            <a:r>
              <a:rPr lang="de-DE" dirty="0"/>
              <a:t> </a:t>
            </a:r>
            <a:r>
              <a:rPr lang="de-DE" dirty="0" err="1"/>
              <a:t>speech</a:t>
            </a:r>
            <a:r>
              <a:rPr lang="de-DE" dirty="0"/>
              <a:t> </a:t>
            </a:r>
            <a:r>
              <a:rPr lang="de-DE" dirty="0" err="1"/>
              <a:t>contribution</a:t>
            </a:r>
            <a:endParaRPr lang="de-DE" dirty="0"/>
          </a:p>
        </p:txBody>
      </p:sp>
      <p:sp>
        <p:nvSpPr>
          <p:cNvPr id="7" name="Abgerundete rechteckige Legende 6">
            <a:extLst>
              <a:ext uri="{FF2B5EF4-FFF2-40B4-BE49-F238E27FC236}">
                <a16:creationId xmlns:a16="http://schemas.microsoft.com/office/drawing/2014/main" id="{4AE7A6A4-EBF4-596B-1D54-6CE5B31D611F}"/>
              </a:ext>
            </a:extLst>
          </p:cNvPr>
          <p:cNvSpPr/>
          <p:nvPr/>
        </p:nvSpPr>
        <p:spPr>
          <a:xfrm>
            <a:off x="7614319" y="2928973"/>
            <a:ext cx="3619206" cy="265889"/>
          </a:xfrm>
          <a:prstGeom prst="wedgeRoundRectCallout">
            <a:avLst>
              <a:gd name="adj1" fmla="val -58183"/>
              <a:gd name="adj2" fmla="val 10846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are</a:t>
            </a:r>
            <a:r>
              <a:rPr lang="de-DE" dirty="0"/>
              <a:t> open </a:t>
            </a:r>
            <a:r>
              <a:rPr lang="de-DE" dirty="0" err="1"/>
              <a:t>for</a:t>
            </a:r>
            <a:r>
              <a:rPr lang="de-DE" dirty="0"/>
              <a:t> </a:t>
            </a:r>
            <a:r>
              <a:rPr lang="de-DE" dirty="0" err="1"/>
              <a:t>experiments</a:t>
            </a:r>
            <a:endParaRPr lang="de-DE" dirty="0"/>
          </a:p>
        </p:txBody>
      </p:sp>
      <p:sp>
        <p:nvSpPr>
          <p:cNvPr id="19" name="Abgerundete rechteckige Legende 18">
            <a:extLst>
              <a:ext uri="{FF2B5EF4-FFF2-40B4-BE49-F238E27FC236}">
                <a16:creationId xmlns:a16="http://schemas.microsoft.com/office/drawing/2014/main" id="{35C84B81-A661-5D3F-8E16-4390AB903ECF}"/>
              </a:ext>
            </a:extLst>
          </p:cNvPr>
          <p:cNvSpPr/>
          <p:nvPr/>
        </p:nvSpPr>
        <p:spPr>
          <a:xfrm>
            <a:off x="7614319" y="3916522"/>
            <a:ext cx="3087063" cy="365519"/>
          </a:xfrm>
          <a:prstGeom prst="wedgeRoundRectCallout">
            <a:avLst>
              <a:gd name="adj1" fmla="val -60436"/>
              <a:gd name="adj2" fmla="val -441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participate</a:t>
            </a:r>
            <a:r>
              <a:rPr lang="de-DE" dirty="0"/>
              <a:t> </a:t>
            </a:r>
            <a:r>
              <a:rPr lang="de-DE" dirty="0" err="1"/>
              <a:t>actively</a:t>
            </a:r>
            <a:endParaRPr lang="de-DE" dirty="0"/>
          </a:p>
        </p:txBody>
      </p:sp>
      <p:sp>
        <p:nvSpPr>
          <p:cNvPr id="24" name="Abgerundete rechteckige Legende 23">
            <a:extLst>
              <a:ext uri="{FF2B5EF4-FFF2-40B4-BE49-F238E27FC236}">
                <a16:creationId xmlns:a16="http://schemas.microsoft.com/office/drawing/2014/main" id="{7D08D0C0-893A-35BA-9FFB-0EF1161423FA}"/>
              </a:ext>
            </a:extLst>
          </p:cNvPr>
          <p:cNvSpPr/>
          <p:nvPr/>
        </p:nvSpPr>
        <p:spPr>
          <a:xfrm>
            <a:off x="181052" y="4974823"/>
            <a:ext cx="2293000" cy="490640"/>
          </a:xfrm>
          <a:prstGeom prst="wedgeRoundRectCallout">
            <a:avLst>
              <a:gd name="adj1" fmla="val 84400"/>
              <a:gd name="adj2" fmla="val -6704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support </a:t>
            </a:r>
            <a:r>
              <a:rPr lang="de-DE" dirty="0" err="1"/>
              <a:t>each</a:t>
            </a:r>
            <a:r>
              <a:rPr lang="de-DE" dirty="0"/>
              <a:t> </a:t>
            </a:r>
            <a:r>
              <a:rPr lang="de-DE" dirty="0" err="1"/>
              <a:t>other</a:t>
            </a:r>
            <a:r>
              <a:rPr lang="de-DE" dirty="0"/>
              <a:t> </a:t>
            </a:r>
            <a:r>
              <a:rPr lang="de-DE" dirty="0" err="1"/>
              <a:t>with</a:t>
            </a:r>
            <a:r>
              <a:rPr lang="de-DE" dirty="0"/>
              <a:t> </a:t>
            </a:r>
            <a:r>
              <a:rPr lang="de-DE" dirty="0" err="1"/>
              <a:t>feedback</a:t>
            </a:r>
            <a:endParaRPr lang="de-DE" dirty="0"/>
          </a:p>
        </p:txBody>
      </p:sp>
      <p:sp>
        <p:nvSpPr>
          <p:cNvPr id="25" name="Abgerundete rechteckige Legende 24">
            <a:extLst>
              <a:ext uri="{FF2B5EF4-FFF2-40B4-BE49-F238E27FC236}">
                <a16:creationId xmlns:a16="http://schemas.microsoft.com/office/drawing/2014/main" id="{8DA25166-145E-74B6-3A93-60444B699F9A}"/>
              </a:ext>
            </a:extLst>
          </p:cNvPr>
          <p:cNvSpPr/>
          <p:nvPr/>
        </p:nvSpPr>
        <p:spPr>
          <a:xfrm>
            <a:off x="7635954" y="4514601"/>
            <a:ext cx="2840736" cy="365519"/>
          </a:xfrm>
          <a:prstGeom prst="wedgeRoundRectCallout">
            <a:avLst>
              <a:gd name="adj1" fmla="val -68398"/>
              <a:gd name="adj2" fmla="val 5342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Learning </a:t>
            </a:r>
            <a:r>
              <a:rPr lang="de-DE" dirty="0" err="1"/>
              <a:t>should</a:t>
            </a:r>
            <a:r>
              <a:rPr lang="de-DE" dirty="0"/>
              <a:t> </a:t>
            </a:r>
            <a:r>
              <a:rPr lang="de-DE" dirty="0" err="1"/>
              <a:t>be</a:t>
            </a:r>
            <a:r>
              <a:rPr lang="de-DE" dirty="0"/>
              <a:t> </a:t>
            </a:r>
            <a:r>
              <a:rPr lang="de-DE" dirty="0" err="1"/>
              <a:t>fun</a:t>
            </a:r>
            <a:endParaRPr lang="de-DE" dirty="0"/>
          </a:p>
        </p:txBody>
      </p:sp>
      <p:sp>
        <p:nvSpPr>
          <p:cNvPr id="26" name="Abgerundete rechteckige Legende 25">
            <a:extLst>
              <a:ext uri="{FF2B5EF4-FFF2-40B4-BE49-F238E27FC236}">
                <a16:creationId xmlns:a16="http://schemas.microsoft.com/office/drawing/2014/main" id="{506DCF8F-63E0-FA5F-204B-69EDE63E87CE}"/>
              </a:ext>
            </a:extLst>
          </p:cNvPr>
          <p:cNvSpPr/>
          <p:nvPr/>
        </p:nvSpPr>
        <p:spPr>
          <a:xfrm>
            <a:off x="8114608" y="5537422"/>
            <a:ext cx="3448253" cy="380941"/>
          </a:xfrm>
          <a:prstGeom prst="wedgeRoundRectCallout">
            <a:avLst>
              <a:gd name="adj1" fmla="val -94537"/>
              <a:gd name="adj2" fmla="val -11142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will </a:t>
            </a:r>
            <a:r>
              <a:rPr lang="de-DE" dirty="0" err="1"/>
              <a:t>take</a:t>
            </a:r>
            <a:r>
              <a:rPr lang="de-DE" dirty="0"/>
              <a:t> </a:t>
            </a:r>
            <a:r>
              <a:rPr lang="de-DE" dirty="0" err="1"/>
              <a:t>the</a:t>
            </a:r>
            <a:r>
              <a:rPr lang="de-DE" dirty="0"/>
              <a:t> time </a:t>
            </a:r>
            <a:r>
              <a:rPr lang="de-DE" dirty="0" err="1"/>
              <a:t>for</a:t>
            </a:r>
            <a:r>
              <a:rPr lang="de-DE" dirty="0"/>
              <a:t> </a:t>
            </a:r>
            <a:r>
              <a:rPr lang="de-DE" dirty="0" err="1"/>
              <a:t>transfer</a:t>
            </a:r>
            <a:endParaRPr lang="de-DE" dirty="0"/>
          </a:p>
        </p:txBody>
      </p:sp>
      <p:sp>
        <p:nvSpPr>
          <p:cNvPr id="27" name="Abgerundete rechteckige Legende 26">
            <a:extLst>
              <a:ext uri="{FF2B5EF4-FFF2-40B4-BE49-F238E27FC236}">
                <a16:creationId xmlns:a16="http://schemas.microsoft.com/office/drawing/2014/main" id="{2B7BB1EE-607C-76A9-C890-6D9045D6593E}"/>
              </a:ext>
            </a:extLst>
          </p:cNvPr>
          <p:cNvSpPr/>
          <p:nvPr/>
        </p:nvSpPr>
        <p:spPr>
          <a:xfrm>
            <a:off x="85828" y="1345613"/>
            <a:ext cx="2840736" cy="365519"/>
          </a:xfrm>
          <a:prstGeom prst="wedgeRoundRectCallout">
            <a:avLst>
              <a:gd name="adj1" fmla="val 71860"/>
              <a:gd name="adj2" fmla="val 60929"/>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ask</a:t>
            </a:r>
            <a:r>
              <a:rPr lang="de-DE" dirty="0"/>
              <a:t> </a:t>
            </a:r>
            <a:r>
              <a:rPr lang="de-DE" dirty="0" err="1"/>
              <a:t>for</a:t>
            </a:r>
            <a:r>
              <a:rPr lang="de-DE" dirty="0"/>
              <a:t> support</a:t>
            </a:r>
          </a:p>
        </p:txBody>
      </p:sp>
      <p:sp>
        <p:nvSpPr>
          <p:cNvPr id="28" name="Abgerundete rechteckige Legende 27">
            <a:extLst>
              <a:ext uri="{FF2B5EF4-FFF2-40B4-BE49-F238E27FC236}">
                <a16:creationId xmlns:a16="http://schemas.microsoft.com/office/drawing/2014/main" id="{20F732B1-4429-7604-4F32-3CB75C1AB0C5}"/>
              </a:ext>
            </a:extLst>
          </p:cNvPr>
          <p:cNvSpPr/>
          <p:nvPr/>
        </p:nvSpPr>
        <p:spPr>
          <a:xfrm>
            <a:off x="285756" y="1847078"/>
            <a:ext cx="2840736" cy="619056"/>
          </a:xfrm>
          <a:prstGeom prst="wedgeRoundRectCallout">
            <a:avLst>
              <a:gd name="adj1" fmla="val 73470"/>
              <a:gd name="adj2" fmla="val -661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a:t>
            </a:r>
            <a:r>
              <a:rPr lang="de-DE" dirty="0" err="1"/>
              <a:t>look</a:t>
            </a:r>
            <a:r>
              <a:rPr lang="de-DE" dirty="0"/>
              <a:t> at </a:t>
            </a:r>
            <a:r>
              <a:rPr lang="de-DE" dirty="0" err="1"/>
              <a:t>what</a:t>
            </a:r>
            <a:r>
              <a:rPr lang="de-DE" dirty="0"/>
              <a:t> </a:t>
            </a:r>
            <a:r>
              <a:rPr lang="de-DE" dirty="0" err="1"/>
              <a:t>helps</a:t>
            </a:r>
            <a:r>
              <a:rPr lang="de-DE" dirty="0"/>
              <a:t> </a:t>
            </a:r>
            <a:r>
              <a:rPr lang="de-DE" dirty="0" err="1"/>
              <a:t>us</a:t>
            </a:r>
            <a:r>
              <a:rPr lang="de-DE" dirty="0"/>
              <a:t> / </a:t>
            </a:r>
            <a:r>
              <a:rPr lang="de-DE" dirty="0" err="1"/>
              <a:t>hinders</a:t>
            </a:r>
            <a:r>
              <a:rPr lang="de-DE" dirty="0"/>
              <a:t> </a:t>
            </a:r>
            <a:r>
              <a:rPr lang="de-DE" dirty="0" err="1"/>
              <a:t>us</a:t>
            </a:r>
            <a:r>
              <a:rPr lang="de-DE" dirty="0"/>
              <a:t> </a:t>
            </a:r>
            <a:r>
              <a:rPr lang="de-DE" dirty="0" err="1"/>
              <a:t>to</a:t>
            </a:r>
            <a:r>
              <a:rPr lang="de-DE" dirty="0"/>
              <a:t> </a:t>
            </a:r>
            <a:r>
              <a:rPr lang="de-DE" dirty="0" err="1"/>
              <a:t>learn</a:t>
            </a:r>
            <a:endParaRPr lang="de-DE" dirty="0"/>
          </a:p>
        </p:txBody>
      </p:sp>
      <p:sp>
        <p:nvSpPr>
          <p:cNvPr id="31" name="Oval 30">
            <a:extLst>
              <a:ext uri="{FF2B5EF4-FFF2-40B4-BE49-F238E27FC236}">
                <a16:creationId xmlns:a16="http://schemas.microsoft.com/office/drawing/2014/main" id="{BE7ADBAD-25E8-4891-15A5-5297C924DAB5}"/>
              </a:ext>
            </a:extLst>
          </p:cNvPr>
          <p:cNvSpPr/>
          <p:nvPr/>
        </p:nvSpPr>
        <p:spPr>
          <a:xfrm>
            <a:off x="4488158" y="2999023"/>
            <a:ext cx="1505072" cy="1316368"/>
          </a:xfrm>
          <a:custGeom>
            <a:avLst/>
            <a:gdLst>
              <a:gd name="connsiteX0" fmla="*/ 0 w 1505072"/>
              <a:gd name="connsiteY0" fmla="*/ 658184 h 1316368"/>
              <a:gd name="connsiteX1" fmla="*/ 752536 w 1505072"/>
              <a:gd name="connsiteY1" fmla="*/ 0 h 1316368"/>
              <a:gd name="connsiteX2" fmla="*/ 1505072 w 1505072"/>
              <a:gd name="connsiteY2" fmla="*/ 658184 h 1316368"/>
              <a:gd name="connsiteX3" fmla="*/ 752536 w 1505072"/>
              <a:gd name="connsiteY3" fmla="*/ 1316368 h 1316368"/>
              <a:gd name="connsiteX4" fmla="*/ 0 w 1505072"/>
              <a:gd name="connsiteY4" fmla="*/ 658184 h 131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072" h="1316368" fill="none" extrusionOk="0">
                <a:moveTo>
                  <a:pt x="0" y="658184"/>
                </a:moveTo>
                <a:cubicBezTo>
                  <a:pt x="-3381" y="215504"/>
                  <a:pt x="360723" y="-29254"/>
                  <a:pt x="752536" y="0"/>
                </a:cubicBezTo>
                <a:cubicBezTo>
                  <a:pt x="1148052" y="-20148"/>
                  <a:pt x="1504891" y="300572"/>
                  <a:pt x="1505072" y="658184"/>
                </a:cubicBezTo>
                <a:cubicBezTo>
                  <a:pt x="1522179" y="1046766"/>
                  <a:pt x="1230803" y="1275088"/>
                  <a:pt x="752536" y="1316368"/>
                </a:cubicBezTo>
                <a:cubicBezTo>
                  <a:pt x="327638" y="1314721"/>
                  <a:pt x="-4922" y="1028450"/>
                  <a:pt x="0" y="658184"/>
                </a:cubicBezTo>
                <a:close/>
              </a:path>
              <a:path w="1505072" h="1316368" stroke="0" extrusionOk="0">
                <a:moveTo>
                  <a:pt x="0" y="658184"/>
                </a:moveTo>
                <a:cubicBezTo>
                  <a:pt x="-30227" y="324029"/>
                  <a:pt x="314494" y="480"/>
                  <a:pt x="752536" y="0"/>
                </a:cubicBezTo>
                <a:cubicBezTo>
                  <a:pt x="1157409" y="-61503"/>
                  <a:pt x="1533921" y="304901"/>
                  <a:pt x="1505072" y="658184"/>
                </a:cubicBezTo>
                <a:cubicBezTo>
                  <a:pt x="1483880" y="1031104"/>
                  <a:pt x="1146422" y="1346540"/>
                  <a:pt x="752536" y="1316368"/>
                </a:cubicBezTo>
                <a:cubicBezTo>
                  <a:pt x="402357" y="1327634"/>
                  <a:pt x="-33852" y="980616"/>
                  <a:pt x="0" y="658184"/>
                </a:cubicBezTo>
                <a:close/>
              </a:path>
            </a:pathLst>
          </a:custGeom>
          <a:solidFill>
            <a:schemeClr val="accent4"/>
          </a:solidFill>
          <a:ln>
            <a:solidFill>
              <a:schemeClr val="tx1"/>
            </a:solidFill>
            <a:extLst>
              <a:ext uri="{C807C97D-BFC1-408E-A445-0C87EB9F89A2}">
                <ask:lineSketchStyleProps xmlns:ask="http://schemas.microsoft.com/office/drawing/2018/sketchyshapes" sd="2746996664">
                  <a:prstGeom prst="ellipse">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latin typeface="NeulandFont" pitchFamily="2" charset="0"/>
              </a:rPr>
              <a:t>Focus on Learning</a:t>
            </a:r>
            <a:endParaRPr lang="de-DE" dirty="0"/>
          </a:p>
        </p:txBody>
      </p:sp>
      <p:pic>
        <p:nvPicPr>
          <p:cNvPr id="32" name="Grafik 31">
            <a:extLst>
              <a:ext uri="{FF2B5EF4-FFF2-40B4-BE49-F238E27FC236}">
                <a16:creationId xmlns:a16="http://schemas.microsoft.com/office/drawing/2014/main" id="{982FC51C-FBD5-813A-DABC-F03A370ADAAB}"/>
              </a:ext>
            </a:extLst>
          </p:cNvPr>
          <p:cNvPicPr>
            <a:picLocks noChangeAspect="1"/>
          </p:cNvPicPr>
          <p:nvPr/>
        </p:nvPicPr>
        <p:blipFill>
          <a:blip r:embed="rId7"/>
          <a:stretch>
            <a:fillRect/>
          </a:stretch>
        </p:blipFill>
        <p:spPr>
          <a:xfrm>
            <a:off x="5674734" y="4445916"/>
            <a:ext cx="1252331" cy="1073427"/>
          </a:xfrm>
          <a:prstGeom prst="rect">
            <a:avLst/>
          </a:prstGeom>
        </p:spPr>
      </p:pic>
      <p:sp>
        <p:nvSpPr>
          <p:cNvPr id="33" name="Abgerundete rechteckige Legende 32">
            <a:extLst>
              <a:ext uri="{FF2B5EF4-FFF2-40B4-BE49-F238E27FC236}">
                <a16:creationId xmlns:a16="http://schemas.microsoft.com/office/drawing/2014/main" id="{AFAF0F2C-75BB-5A29-23A3-FAA6E0EB1F38}"/>
              </a:ext>
            </a:extLst>
          </p:cNvPr>
          <p:cNvSpPr/>
          <p:nvPr/>
        </p:nvSpPr>
        <p:spPr>
          <a:xfrm>
            <a:off x="503345" y="845777"/>
            <a:ext cx="2840736" cy="365519"/>
          </a:xfrm>
          <a:prstGeom prst="wedgeRoundRectCallout">
            <a:avLst>
              <a:gd name="adj1" fmla="val 68185"/>
              <a:gd name="adj2" fmla="val 215552"/>
              <a:gd name="adj3" fmla="val 16667"/>
            </a:avLst>
          </a:prstGeom>
          <a:ln>
            <a:extLst>
              <a:ext uri="{C807C97D-BFC1-408E-A445-0C87EB9F89A2}">
                <ask:lineSketchStyleProps xmlns:ask="http://schemas.microsoft.com/office/drawing/2018/sketchyshapes" sd="1360676729">
                  <a:custGeom>
                    <a:avLst/>
                    <a:gdLst>
                      <a:gd name="connsiteX0" fmla="*/ 0 w 2840736"/>
                      <a:gd name="connsiteY0" fmla="*/ 60921 h 365519"/>
                      <a:gd name="connsiteX1" fmla="*/ 60921 w 2840736"/>
                      <a:gd name="connsiteY1" fmla="*/ 0 h 365519"/>
                      <a:gd name="connsiteX2" fmla="*/ 561056 w 2840736"/>
                      <a:gd name="connsiteY2" fmla="*/ 0 h 365519"/>
                      <a:gd name="connsiteX3" fmla="*/ 1077152 w 2840736"/>
                      <a:gd name="connsiteY3" fmla="*/ 0 h 365519"/>
                      <a:gd name="connsiteX4" fmla="*/ 1657096 w 2840736"/>
                      <a:gd name="connsiteY4" fmla="*/ 0 h 365519"/>
                      <a:gd name="connsiteX5" fmla="*/ 1657096 w 2840736"/>
                      <a:gd name="connsiteY5" fmla="*/ 0 h 365519"/>
                      <a:gd name="connsiteX6" fmla="*/ 1990882 w 2840736"/>
                      <a:gd name="connsiteY6" fmla="*/ 0 h 365519"/>
                      <a:gd name="connsiteX7" fmla="*/ 2367280 w 2840736"/>
                      <a:gd name="connsiteY7" fmla="*/ 0 h 365519"/>
                      <a:gd name="connsiteX8" fmla="*/ 2779815 w 2840736"/>
                      <a:gd name="connsiteY8" fmla="*/ 0 h 365519"/>
                      <a:gd name="connsiteX9" fmla="*/ 2840736 w 2840736"/>
                      <a:gd name="connsiteY9" fmla="*/ 60921 h 365519"/>
                      <a:gd name="connsiteX10" fmla="*/ 2840736 w 2840736"/>
                      <a:gd name="connsiteY10" fmla="*/ 213219 h 365519"/>
                      <a:gd name="connsiteX11" fmla="*/ 3292682 w 2840736"/>
                      <a:gd name="connsiteY11" fmla="*/ 273958 h 365519"/>
                      <a:gd name="connsiteX12" fmla="*/ 3726904 w 2840736"/>
                      <a:gd name="connsiteY12" fmla="*/ 332315 h 365519"/>
                      <a:gd name="connsiteX13" fmla="*/ 3266097 w 2840736"/>
                      <a:gd name="connsiteY13" fmla="*/ 317903 h 365519"/>
                      <a:gd name="connsiteX14" fmla="*/ 2840736 w 2840736"/>
                      <a:gd name="connsiteY14" fmla="*/ 304599 h 365519"/>
                      <a:gd name="connsiteX15" fmla="*/ 2840736 w 2840736"/>
                      <a:gd name="connsiteY15" fmla="*/ 304598 h 365519"/>
                      <a:gd name="connsiteX16" fmla="*/ 2779815 w 2840736"/>
                      <a:gd name="connsiteY16" fmla="*/ 365519 h 365519"/>
                      <a:gd name="connsiteX17" fmla="*/ 2367280 w 2840736"/>
                      <a:gd name="connsiteY17" fmla="*/ 365519 h 365519"/>
                      <a:gd name="connsiteX18" fmla="*/ 2033494 w 2840736"/>
                      <a:gd name="connsiteY18" fmla="*/ 365519 h 365519"/>
                      <a:gd name="connsiteX19" fmla="*/ 1657096 w 2840736"/>
                      <a:gd name="connsiteY19" fmla="*/ 365519 h 365519"/>
                      <a:gd name="connsiteX20" fmla="*/ 1657096 w 2840736"/>
                      <a:gd name="connsiteY20" fmla="*/ 365519 h 365519"/>
                      <a:gd name="connsiteX21" fmla="*/ 1093114 w 2840736"/>
                      <a:gd name="connsiteY21" fmla="*/ 365519 h 365519"/>
                      <a:gd name="connsiteX22" fmla="*/ 545094 w 2840736"/>
                      <a:gd name="connsiteY22" fmla="*/ 365519 h 365519"/>
                      <a:gd name="connsiteX23" fmla="*/ 60921 w 2840736"/>
                      <a:gd name="connsiteY23" fmla="*/ 365519 h 365519"/>
                      <a:gd name="connsiteX24" fmla="*/ 0 w 2840736"/>
                      <a:gd name="connsiteY24" fmla="*/ 304598 h 365519"/>
                      <a:gd name="connsiteX25" fmla="*/ 0 w 2840736"/>
                      <a:gd name="connsiteY25" fmla="*/ 304599 h 365519"/>
                      <a:gd name="connsiteX26" fmla="*/ 0 w 2840736"/>
                      <a:gd name="connsiteY26" fmla="*/ 213219 h 365519"/>
                      <a:gd name="connsiteX27" fmla="*/ 0 w 2840736"/>
                      <a:gd name="connsiteY27" fmla="*/ 213219 h 365519"/>
                      <a:gd name="connsiteX28" fmla="*/ 0 w 2840736"/>
                      <a:gd name="connsiteY28" fmla="*/ 60921 h 36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40736" h="365519" fill="none" extrusionOk="0">
                        <a:moveTo>
                          <a:pt x="0" y="60921"/>
                        </a:moveTo>
                        <a:cubicBezTo>
                          <a:pt x="3368" y="28878"/>
                          <a:pt x="29584" y="5741"/>
                          <a:pt x="60921" y="0"/>
                        </a:cubicBezTo>
                        <a:cubicBezTo>
                          <a:pt x="227028" y="4470"/>
                          <a:pt x="405053" y="-114"/>
                          <a:pt x="561056" y="0"/>
                        </a:cubicBezTo>
                        <a:cubicBezTo>
                          <a:pt x="717059" y="114"/>
                          <a:pt x="930414" y="13974"/>
                          <a:pt x="1077152" y="0"/>
                        </a:cubicBezTo>
                        <a:cubicBezTo>
                          <a:pt x="1223890" y="-13974"/>
                          <a:pt x="1420223" y="-24905"/>
                          <a:pt x="1657096" y="0"/>
                        </a:cubicBezTo>
                        <a:lnTo>
                          <a:pt x="1657096" y="0"/>
                        </a:lnTo>
                        <a:cubicBezTo>
                          <a:pt x="1730997" y="-15187"/>
                          <a:pt x="1867065" y="11154"/>
                          <a:pt x="1990882" y="0"/>
                        </a:cubicBezTo>
                        <a:cubicBezTo>
                          <a:pt x="2114699" y="-11154"/>
                          <a:pt x="2198370" y="-3175"/>
                          <a:pt x="2367280" y="0"/>
                        </a:cubicBezTo>
                        <a:cubicBezTo>
                          <a:pt x="2460289" y="-10588"/>
                          <a:pt x="2669036" y="19120"/>
                          <a:pt x="2779815" y="0"/>
                        </a:cubicBezTo>
                        <a:cubicBezTo>
                          <a:pt x="2815089" y="-1012"/>
                          <a:pt x="2840989" y="29631"/>
                          <a:pt x="2840736" y="60921"/>
                        </a:cubicBezTo>
                        <a:cubicBezTo>
                          <a:pt x="2834298" y="114466"/>
                          <a:pt x="2847781" y="153029"/>
                          <a:pt x="2840736" y="213219"/>
                        </a:cubicBezTo>
                        <a:cubicBezTo>
                          <a:pt x="2950330" y="229905"/>
                          <a:pt x="3086287" y="241449"/>
                          <a:pt x="3292682" y="273958"/>
                        </a:cubicBezTo>
                        <a:cubicBezTo>
                          <a:pt x="3499077" y="306467"/>
                          <a:pt x="3616947" y="306002"/>
                          <a:pt x="3726904" y="332315"/>
                        </a:cubicBezTo>
                        <a:cubicBezTo>
                          <a:pt x="3505113" y="345607"/>
                          <a:pt x="3444639" y="339941"/>
                          <a:pt x="3266097" y="317903"/>
                        </a:cubicBezTo>
                        <a:cubicBezTo>
                          <a:pt x="3087555" y="295865"/>
                          <a:pt x="2995276" y="288299"/>
                          <a:pt x="2840736" y="304599"/>
                        </a:cubicBezTo>
                        <a:lnTo>
                          <a:pt x="2840736" y="304598"/>
                        </a:lnTo>
                        <a:cubicBezTo>
                          <a:pt x="2840938" y="336638"/>
                          <a:pt x="2811881" y="365056"/>
                          <a:pt x="2779815" y="365519"/>
                        </a:cubicBezTo>
                        <a:cubicBezTo>
                          <a:pt x="2611327" y="363579"/>
                          <a:pt x="2566816" y="378027"/>
                          <a:pt x="2367280" y="365519"/>
                        </a:cubicBezTo>
                        <a:cubicBezTo>
                          <a:pt x="2274313" y="370641"/>
                          <a:pt x="2147719" y="380106"/>
                          <a:pt x="2033494" y="365519"/>
                        </a:cubicBezTo>
                        <a:cubicBezTo>
                          <a:pt x="1919269" y="350932"/>
                          <a:pt x="1809506" y="353372"/>
                          <a:pt x="1657096" y="365519"/>
                        </a:cubicBezTo>
                        <a:lnTo>
                          <a:pt x="1657096" y="365519"/>
                        </a:lnTo>
                        <a:cubicBezTo>
                          <a:pt x="1526600" y="361025"/>
                          <a:pt x="1285600" y="350435"/>
                          <a:pt x="1093114" y="365519"/>
                        </a:cubicBezTo>
                        <a:cubicBezTo>
                          <a:pt x="900628" y="380603"/>
                          <a:pt x="661438" y="340582"/>
                          <a:pt x="545094" y="365519"/>
                        </a:cubicBezTo>
                        <a:cubicBezTo>
                          <a:pt x="428750" y="390456"/>
                          <a:pt x="272515" y="383503"/>
                          <a:pt x="60921" y="365519"/>
                        </a:cubicBezTo>
                        <a:cubicBezTo>
                          <a:pt x="25169" y="365898"/>
                          <a:pt x="1318" y="335057"/>
                          <a:pt x="0" y="304598"/>
                        </a:cubicBezTo>
                        <a:lnTo>
                          <a:pt x="0" y="304599"/>
                        </a:lnTo>
                        <a:cubicBezTo>
                          <a:pt x="-2089" y="283738"/>
                          <a:pt x="-3097" y="231737"/>
                          <a:pt x="0" y="213219"/>
                        </a:cubicBezTo>
                        <a:lnTo>
                          <a:pt x="0" y="213219"/>
                        </a:lnTo>
                        <a:cubicBezTo>
                          <a:pt x="-4982" y="177790"/>
                          <a:pt x="342" y="127700"/>
                          <a:pt x="0" y="60921"/>
                        </a:cubicBezTo>
                        <a:close/>
                      </a:path>
                      <a:path w="2840736" h="365519" stroke="0" extrusionOk="0">
                        <a:moveTo>
                          <a:pt x="0" y="60921"/>
                        </a:moveTo>
                        <a:cubicBezTo>
                          <a:pt x="-4589" y="29054"/>
                          <a:pt x="27062" y="3663"/>
                          <a:pt x="60921" y="0"/>
                        </a:cubicBezTo>
                        <a:cubicBezTo>
                          <a:pt x="266193" y="-2226"/>
                          <a:pt x="424256" y="-11066"/>
                          <a:pt x="545094" y="0"/>
                        </a:cubicBezTo>
                        <a:cubicBezTo>
                          <a:pt x="665932" y="11066"/>
                          <a:pt x="788177" y="2655"/>
                          <a:pt x="1029267" y="0"/>
                        </a:cubicBezTo>
                        <a:cubicBezTo>
                          <a:pt x="1270357" y="-2655"/>
                          <a:pt x="1401191" y="10001"/>
                          <a:pt x="1657096" y="0"/>
                        </a:cubicBezTo>
                        <a:lnTo>
                          <a:pt x="1657096" y="0"/>
                        </a:lnTo>
                        <a:cubicBezTo>
                          <a:pt x="1785460" y="7765"/>
                          <a:pt x="1886403" y="2776"/>
                          <a:pt x="2026392" y="0"/>
                        </a:cubicBezTo>
                        <a:cubicBezTo>
                          <a:pt x="2166381" y="-2776"/>
                          <a:pt x="2223997" y="9344"/>
                          <a:pt x="2367280" y="0"/>
                        </a:cubicBezTo>
                        <a:cubicBezTo>
                          <a:pt x="2450648" y="7230"/>
                          <a:pt x="2646938" y="18364"/>
                          <a:pt x="2779815" y="0"/>
                        </a:cubicBezTo>
                        <a:cubicBezTo>
                          <a:pt x="2812201" y="-561"/>
                          <a:pt x="2835416" y="28373"/>
                          <a:pt x="2840736" y="60921"/>
                        </a:cubicBezTo>
                        <a:cubicBezTo>
                          <a:pt x="2834647" y="96002"/>
                          <a:pt x="2838951" y="141720"/>
                          <a:pt x="2840736" y="213219"/>
                        </a:cubicBezTo>
                        <a:cubicBezTo>
                          <a:pt x="2973286" y="214816"/>
                          <a:pt x="3120235" y="235419"/>
                          <a:pt x="3266097" y="270385"/>
                        </a:cubicBezTo>
                        <a:cubicBezTo>
                          <a:pt x="3411959" y="305351"/>
                          <a:pt x="3558983" y="321296"/>
                          <a:pt x="3726904" y="332315"/>
                        </a:cubicBezTo>
                        <a:cubicBezTo>
                          <a:pt x="3514539" y="340768"/>
                          <a:pt x="3472183" y="323840"/>
                          <a:pt x="3301543" y="319011"/>
                        </a:cubicBezTo>
                        <a:cubicBezTo>
                          <a:pt x="3130903" y="314182"/>
                          <a:pt x="3013917" y="319617"/>
                          <a:pt x="2840736" y="304599"/>
                        </a:cubicBezTo>
                        <a:lnTo>
                          <a:pt x="2840736" y="304598"/>
                        </a:lnTo>
                        <a:cubicBezTo>
                          <a:pt x="2834810" y="337679"/>
                          <a:pt x="2818921" y="367181"/>
                          <a:pt x="2779815" y="365519"/>
                        </a:cubicBezTo>
                        <a:cubicBezTo>
                          <a:pt x="2582560" y="382229"/>
                          <a:pt x="2541562" y="347344"/>
                          <a:pt x="2367280" y="365519"/>
                        </a:cubicBezTo>
                        <a:cubicBezTo>
                          <a:pt x="2188733" y="370603"/>
                          <a:pt x="2095413" y="366015"/>
                          <a:pt x="1997984" y="365519"/>
                        </a:cubicBezTo>
                        <a:cubicBezTo>
                          <a:pt x="1900555" y="365023"/>
                          <a:pt x="1766239" y="373770"/>
                          <a:pt x="1657096" y="365519"/>
                        </a:cubicBezTo>
                        <a:lnTo>
                          <a:pt x="1657096" y="365519"/>
                        </a:lnTo>
                        <a:cubicBezTo>
                          <a:pt x="1441070" y="372575"/>
                          <a:pt x="1300407" y="348709"/>
                          <a:pt x="1172923" y="365519"/>
                        </a:cubicBezTo>
                        <a:cubicBezTo>
                          <a:pt x="1045439" y="382329"/>
                          <a:pt x="785227" y="357840"/>
                          <a:pt x="640865" y="365519"/>
                        </a:cubicBezTo>
                        <a:cubicBezTo>
                          <a:pt x="496503" y="373198"/>
                          <a:pt x="261858" y="382657"/>
                          <a:pt x="60921" y="365519"/>
                        </a:cubicBezTo>
                        <a:cubicBezTo>
                          <a:pt x="25135" y="370705"/>
                          <a:pt x="-2491" y="333533"/>
                          <a:pt x="0" y="304598"/>
                        </a:cubicBezTo>
                        <a:lnTo>
                          <a:pt x="0" y="304599"/>
                        </a:lnTo>
                        <a:cubicBezTo>
                          <a:pt x="-3167" y="260270"/>
                          <a:pt x="-4515" y="242442"/>
                          <a:pt x="0" y="213219"/>
                        </a:cubicBezTo>
                        <a:lnTo>
                          <a:pt x="0" y="213219"/>
                        </a:lnTo>
                        <a:cubicBezTo>
                          <a:pt x="-5376" y="170245"/>
                          <a:pt x="-7589" y="97007"/>
                          <a:pt x="0" y="60921"/>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Questions</a:t>
            </a:r>
            <a:r>
              <a:rPr lang="de-DE" dirty="0"/>
              <a:t> </a:t>
            </a:r>
            <a:r>
              <a:rPr lang="de-DE" dirty="0" err="1"/>
              <a:t>are</a:t>
            </a:r>
            <a:r>
              <a:rPr lang="de-DE" dirty="0"/>
              <a:t> </a:t>
            </a:r>
            <a:r>
              <a:rPr lang="de-DE" dirty="0" err="1"/>
              <a:t>welcome</a:t>
            </a:r>
            <a:endParaRPr lang="de-DE" dirty="0"/>
          </a:p>
        </p:txBody>
      </p:sp>
      <p:pic>
        <p:nvPicPr>
          <p:cNvPr id="35" name="Grafik 34">
            <a:extLst>
              <a:ext uri="{FF2B5EF4-FFF2-40B4-BE49-F238E27FC236}">
                <a16:creationId xmlns:a16="http://schemas.microsoft.com/office/drawing/2014/main" id="{A8BF2CDF-FE31-913F-928C-1DDBACC58307}"/>
              </a:ext>
            </a:extLst>
          </p:cNvPr>
          <p:cNvPicPr>
            <a:picLocks noChangeAspect="1"/>
          </p:cNvPicPr>
          <p:nvPr/>
        </p:nvPicPr>
        <p:blipFill>
          <a:blip r:embed="rId8"/>
          <a:stretch>
            <a:fillRect/>
          </a:stretch>
        </p:blipFill>
        <p:spPr>
          <a:xfrm>
            <a:off x="6238921" y="2486543"/>
            <a:ext cx="766300" cy="702442"/>
          </a:xfrm>
          <a:prstGeom prst="rect">
            <a:avLst/>
          </a:prstGeom>
        </p:spPr>
      </p:pic>
      <p:pic>
        <p:nvPicPr>
          <p:cNvPr id="36" name="Grafik 35">
            <a:extLst>
              <a:ext uri="{FF2B5EF4-FFF2-40B4-BE49-F238E27FC236}">
                <a16:creationId xmlns:a16="http://schemas.microsoft.com/office/drawing/2014/main" id="{7C8A04F9-E3AF-4594-61B6-967581C6415D}"/>
              </a:ext>
            </a:extLst>
          </p:cNvPr>
          <p:cNvPicPr>
            <a:picLocks noChangeAspect="1"/>
          </p:cNvPicPr>
          <p:nvPr/>
        </p:nvPicPr>
        <p:blipFill>
          <a:blip r:embed="rId9"/>
          <a:stretch>
            <a:fillRect/>
          </a:stretch>
        </p:blipFill>
        <p:spPr>
          <a:xfrm>
            <a:off x="3528234" y="1899204"/>
            <a:ext cx="1296232" cy="1205090"/>
          </a:xfrm>
          <a:prstGeom prst="rect">
            <a:avLst/>
          </a:prstGeom>
        </p:spPr>
      </p:pic>
      <p:sp>
        <p:nvSpPr>
          <p:cNvPr id="13" name="Abgerundete rechteckige Legende 29">
            <a:extLst>
              <a:ext uri="{FF2B5EF4-FFF2-40B4-BE49-F238E27FC236}">
                <a16:creationId xmlns:a16="http://schemas.microsoft.com/office/drawing/2014/main" id="{84457B1C-91A0-BA72-DE70-C1593DB5E1FA}"/>
              </a:ext>
            </a:extLst>
          </p:cNvPr>
          <p:cNvSpPr/>
          <p:nvPr/>
        </p:nvSpPr>
        <p:spPr>
          <a:xfrm>
            <a:off x="7635954" y="2457904"/>
            <a:ext cx="3668632" cy="368943"/>
          </a:xfrm>
          <a:prstGeom prst="wedgeRoundRectCallout">
            <a:avLst>
              <a:gd name="adj1" fmla="val -78626"/>
              <a:gd name="adj2" fmla="val 58445"/>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We</a:t>
            </a:r>
            <a:r>
              <a:rPr lang="de-DE" dirty="0"/>
              <a:t> turn </a:t>
            </a:r>
            <a:r>
              <a:rPr lang="de-DE" dirty="0" err="1"/>
              <a:t>our</a:t>
            </a:r>
            <a:r>
              <a:rPr lang="de-DE" dirty="0"/>
              <a:t> </a:t>
            </a:r>
            <a:r>
              <a:rPr lang="de-DE" dirty="0" err="1"/>
              <a:t>cameras</a:t>
            </a:r>
            <a:r>
              <a:rPr lang="de-DE" dirty="0"/>
              <a:t> on </a:t>
            </a:r>
            <a:r>
              <a:rPr lang="de-DE" dirty="0" err="1"/>
              <a:t>if</a:t>
            </a:r>
            <a:r>
              <a:rPr lang="de-DE" dirty="0"/>
              <a:t> possible</a:t>
            </a:r>
          </a:p>
        </p:txBody>
      </p:sp>
      <p:pic>
        <p:nvPicPr>
          <p:cNvPr id="16" name="Grafik 15">
            <a:extLst>
              <a:ext uri="{FF2B5EF4-FFF2-40B4-BE49-F238E27FC236}">
                <a16:creationId xmlns:a16="http://schemas.microsoft.com/office/drawing/2014/main" id="{E0775871-1C7E-A92E-3FD8-CDCFEDA4F8F8}"/>
              </a:ext>
            </a:extLst>
          </p:cNvPr>
          <p:cNvPicPr>
            <a:picLocks noChangeAspect="1"/>
          </p:cNvPicPr>
          <p:nvPr/>
        </p:nvPicPr>
        <p:blipFill>
          <a:blip r:embed="rId10"/>
          <a:stretch>
            <a:fillRect/>
          </a:stretch>
        </p:blipFill>
        <p:spPr>
          <a:xfrm>
            <a:off x="9884418" y="48227"/>
            <a:ext cx="2192855" cy="1701397"/>
          </a:xfrm>
          <a:prstGeom prst="rect">
            <a:avLst/>
          </a:prstGeom>
        </p:spPr>
      </p:pic>
      <p:sp>
        <p:nvSpPr>
          <p:cNvPr id="4" name="TextBox 3">
            <a:extLst>
              <a:ext uri="{FF2B5EF4-FFF2-40B4-BE49-F238E27FC236}">
                <a16:creationId xmlns:a16="http://schemas.microsoft.com/office/drawing/2014/main" id="{B506C5FD-9251-AC6C-3649-16684156AB7F}"/>
              </a:ext>
            </a:extLst>
          </p:cNvPr>
          <p:cNvSpPr txBox="1"/>
          <p:nvPr/>
        </p:nvSpPr>
        <p:spPr>
          <a:xfrm>
            <a:off x="10228044" y="281061"/>
            <a:ext cx="1295397" cy="1077218"/>
          </a:xfrm>
          <a:prstGeom prst="rect">
            <a:avLst/>
          </a:prstGeom>
          <a:solidFill>
            <a:schemeClr val="accent4"/>
          </a:solidFill>
        </p:spPr>
        <p:txBody>
          <a:bodyPr wrap="square" rtlCol="0">
            <a:spAutoFit/>
          </a:bodyPr>
          <a:lstStyle/>
          <a:p>
            <a:r>
              <a:rPr lang="de-DE" sz="1600" b="1" dirty="0"/>
              <a:t>online </a:t>
            </a:r>
            <a:r>
              <a:rPr lang="de-DE" sz="1600" b="1" dirty="0" err="1"/>
              <a:t>workshop</a:t>
            </a:r>
            <a:r>
              <a:rPr lang="de-DE" sz="1600" b="1" dirty="0"/>
              <a:t>: </a:t>
            </a:r>
            <a:r>
              <a:rPr lang="de-DE" sz="1600" b="1" dirty="0" err="1"/>
              <a:t>student</a:t>
            </a:r>
            <a:r>
              <a:rPr lang="de-DE" sz="1600" b="1" dirty="0"/>
              <a:t> </a:t>
            </a:r>
            <a:r>
              <a:rPr lang="de-DE" sz="1600" b="1" dirty="0" err="1"/>
              <a:t>activation</a:t>
            </a:r>
            <a:endParaRPr lang="en-GB" sz="1600" b="1" dirty="0"/>
          </a:p>
        </p:txBody>
      </p:sp>
      <p:pic>
        <p:nvPicPr>
          <p:cNvPr id="9" name="Grafik 1">
            <a:extLst>
              <a:ext uri="{FF2B5EF4-FFF2-40B4-BE49-F238E27FC236}">
                <a16:creationId xmlns:a16="http://schemas.microsoft.com/office/drawing/2014/main" id="{ACFAD414-1DE8-8BDD-1728-742337D5E38A}"/>
              </a:ext>
            </a:extLst>
          </p:cNvPr>
          <p:cNvPicPr>
            <a:picLocks noChangeAspect="1"/>
          </p:cNvPicPr>
          <p:nvPr/>
        </p:nvPicPr>
        <p:blipFill>
          <a:blip r:embed="rId11"/>
          <a:stretch>
            <a:fillRect/>
          </a:stretch>
        </p:blipFill>
        <p:spPr>
          <a:xfrm>
            <a:off x="4785890" y="1894963"/>
            <a:ext cx="1534497" cy="755070"/>
          </a:xfrm>
          <a:prstGeom prst="rect">
            <a:avLst/>
          </a:prstGeom>
        </p:spPr>
      </p:pic>
      <p:sp>
        <p:nvSpPr>
          <p:cNvPr id="34" name="Abgerundete rechteckige Legende 3">
            <a:extLst>
              <a:ext uri="{FF2B5EF4-FFF2-40B4-BE49-F238E27FC236}">
                <a16:creationId xmlns:a16="http://schemas.microsoft.com/office/drawing/2014/main" id="{B3075D37-FA0F-A941-0DC9-128E5C1F4BB3}"/>
              </a:ext>
            </a:extLst>
          </p:cNvPr>
          <p:cNvSpPr/>
          <p:nvPr/>
        </p:nvSpPr>
        <p:spPr>
          <a:xfrm>
            <a:off x="5589014" y="1171136"/>
            <a:ext cx="3877887" cy="441273"/>
          </a:xfrm>
          <a:prstGeom prst="wedgeRoundRectCallout">
            <a:avLst>
              <a:gd name="adj1" fmla="val -43376"/>
              <a:gd name="adj2" fmla="val 8844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err="1"/>
              <a:t>emails</a:t>
            </a:r>
            <a:r>
              <a:rPr lang="de-DE" dirty="0"/>
              <a:t> </a:t>
            </a:r>
            <a:r>
              <a:rPr lang="de-DE" dirty="0" err="1"/>
              <a:t>are</a:t>
            </a:r>
            <a:r>
              <a:rPr lang="de-DE" dirty="0"/>
              <a:t> </a:t>
            </a:r>
            <a:r>
              <a:rPr lang="de-DE" dirty="0" err="1"/>
              <a:t>answered</a:t>
            </a:r>
            <a:r>
              <a:rPr lang="de-DE" dirty="0"/>
              <a:t> after max. 2 </a:t>
            </a:r>
            <a:r>
              <a:rPr lang="de-DE" dirty="0" err="1"/>
              <a:t>days</a:t>
            </a:r>
            <a:endParaRPr lang="de-DE" dirty="0"/>
          </a:p>
        </p:txBody>
      </p:sp>
      <p:sp>
        <p:nvSpPr>
          <p:cNvPr id="18" name="TextBox 17">
            <a:extLst>
              <a:ext uri="{FF2B5EF4-FFF2-40B4-BE49-F238E27FC236}">
                <a16:creationId xmlns:a16="http://schemas.microsoft.com/office/drawing/2014/main" id="{5AFC6C9E-DE3F-5D46-71F6-67ED1A67CAB3}"/>
              </a:ext>
            </a:extLst>
          </p:cNvPr>
          <p:cNvSpPr txBox="1"/>
          <p:nvPr/>
        </p:nvSpPr>
        <p:spPr>
          <a:xfrm>
            <a:off x="5162230" y="6508402"/>
            <a:ext cx="6144867" cy="276999"/>
          </a:xfrm>
          <a:prstGeom prst="rect">
            <a:avLst/>
          </a:prstGeom>
          <a:noFill/>
        </p:spPr>
        <p:txBody>
          <a:bodyPr wrap="square">
            <a:spAutoFit/>
          </a:bodyPr>
          <a:lstStyle/>
          <a:p>
            <a:r>
              <a:rPr lang="en-GB" sz="1200" dirty="0"/>
              <a:t>"LAV Vorlage" von Julia Weitzel, Eva-Maria Schumacher, Katharina Bonyhádi, </a:t>
            </a:r>
            <a:r>
              <a:rPr lang="en-GB" sz="1200" dirty="0" err="1"/>
              <a:t>Lizenz</a:t>
            </a:r>
            <a:r>
              <a:rPr lang="en-GB" sz="1200" dirty="0"/>
              <a:t>: CC BY 4.0.</a:t>
            </a:r>
          </a:p>
        </p:txBody>
      </p:sp>
      <p:pic>
        <p:nvPicPr>
          <p:cNvPr id="29" name="Picture 28">
            <a:hlinkClick r:id="rId12"/>
            <a:extLst>
              <a:ext uri="{FF2B5EF4-FFF2-40B4-BE49-F238E27FC236}">
                <a16:creationId xmlns:a16="http://schemas.microsoft.com/office/drawing/2014/main" id="{9F18F01C-710C-A3AB-6D7F-F78ACE62538F}"/>
              </a:ext>
            </a:extLst>
          </p:cNvPr>
          <p:cNvPicPr>
            <a:picLocks noChangeAspect="1"/>
          </p:cNvPicPr>
          <p:nvPr/>
        </p:nvPicPr>
        <p:blipFill>
          <a:blip r:embed="rId13"/>
          <a:stretch>
            <a:fillRect/>
          </a:stretch>
        </p:blipFill>
        <p:spPr>
          <a:xfrm>
            <a:off x="11128233" y="6488438"/>
            <a:ext cx="842993" cy="296963"/>
          </a:xfrm>
          <a:prstGeom prst="rect">
            <a:avLst/>
          </a:prstGeom>
        </p:spPr>
      </p:pic>
    </p:spTree>
    <p:extLst>
      <p:ext uri="{BB962C8B-B14F-4D97-AF65-F5344CB8AC3E}">
        <p14:creationId xmlns:p14="http://schemas.microsoft.com/office/powerpoint/2010/main" val="1498796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1092</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NeulandFont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Template</vt:lpstr>
      <vt:lpstr>Workshop Agreement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Eva-Maria Schumacher</dc:creator>
  <cp:lastModifiedBy>Katharina Günther</cp:lastModifiedBy>
  <cp:revision>297</cp:revision>
  <cp:lastPrinted>2023-09-11T11:44:44Z</cp:lastPrinted>
  <dcterms:created xsi:type="dcterms:W3CDTF">2022-07-14T11:37:37Z</dcterms:created>
  <dcterms:modified xsi:type="dcterms:W3CDTF">2024-02-02T20:24:52Z</dcterms:modified>
</cp:coreProperties>
</file>